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8" r:id="rId9"/>
    <p:sldId id="269" r:id="rId10"/>
    <p:sldId id="271" r:id="rId11"/>
    <p:sldId id="304" r:id="rId12"/>
    <p:sldId id="293" r:id="rId13"/>
    <p:sldId id="294" r:id="rId14"/>
    <p:sldId id="298" r:id="rId15"/>
    <p:sldId id="276" r:id="rId16"/>
    <p:sldId id="300" r:id="rId17"/>
    <p:sldId id="296" r:id="rId18"/>
    <p:sldId id="295" r:id="rId19"/>
    <p:sldId id="301" r:id="rId20"/>
    <p:sldId id="281" r:id="rId21"/>
    <p:sldId id="287" r:id="rId22"/>
    <p:sldId id="302" r:id="rId23"/>
    <p:sldId id="283" r:id="rId24"/>
    <p:sldId id="288" r:id="rId25"/>
    <p:sldId id="303" r:id="rId26"/>
    <p:sldId id="285" r:id="rId27"/>
    <p:sldId id="291" r:id="rId28"/>
    <p:sldId id="299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3300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5E6B3-896A-49B5-ABA9-823EEB51A73C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5AEE3-64A8-4065-9C7F-AB55405E271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7885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8EA2CE-86F8-46C7-936F-7D04D4848A86}" type="slidenum">
              <a:rPr lang="en-GB"/>
              <a:pPr/>
              <a:t>1</a:t>
            </a:fld>
            <a:endParaRPr lang="en-GB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1375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191925-6495-4801-AC3B-D9A290C66A75}" type="slidenum">
              <a:rPr lang="en-GB"/>
              <a:pPr/>
              <a:t>10</a:t>
            </a:fld>
            <a:endParaRPr lang="en-GB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65530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4A46B4-991A-4F9D-AB0A-CBA17BCA5318}" type="slidenum">
              <a:rPr lang="en-GB"/>
              <a:pPr/>
              <a:t>15</a:t>
            </a:fld>
            <a:endParaRPr lang="en-GB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1346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C2A807-D134-4B59-91D5-27A327398094}" type="slidenum">
              <a:rPr lang="en-GB"/>
              <a:pPr/>
              <a:t>2</a:t>
            </a:fld>
            <a:endParaRPr lang="en-GB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0029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4D9467-8EB1-49FA-9CBF-C24A56BCCA51}" type="slidenum">
              <a:rPr lang="en-GB"/>
              <a:pPr/>
              <a:t>3</a:t>
            </a:fld>
            <a:endParaRPr lang="en-GB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8319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934E71-D780-4C59-8428-21BF9B658F1C}" type="slidenum">
              <a:rPr lang="en-GB"/>
              <a:pPr/>
              <a:t>4</a:t>
            </a:fld>
            <a:endParaRPr lang="en-GB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22158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33A4FC-32E8-4F26-B895-66DF8A2104E3}" type="slidenum">
              <a:rPr lang="en-GB"/>
              <a:pPr/>
              <a:t>5</a:t>
            </a:fld>
            <a:endParaRPr lang="en-GB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54374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D0AED4-62CD-40EF-8F95-FC18F473538F}" type="slidenum">
              <a:rPr lang="en-GB"/>
              <a:pPr/>
              <a:t>6</a:t>
            </a:fld>
            <a:endParaRPr lang="en-GB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69808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AEE21C-2D52-4776-8C70-B9BDE23AEBF2}" type="slidenum">
              <a:rPr lang="en-GB"/>
              <a:pPr/>
              <a:t>7</a:t>
            </a:fld>
            <a:endParaRPr lang="en-GB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44275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B9E1F8-969F-4B3E-B2CB-AFD739B624C9}" type="slidenum">
              <a:rPr lang="en-GB"/>
              <a:pPr/>
              <a:t>8</a:t>
            </a:fld>
            <a:endParaRPr lang="en-GB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68542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0AA61F-57EA-4B67-9E3A-1EE427B2B474}" type="slidenum">
              <a:rPr lang="en-GB"/>
              <a:pPr/>
              <a:t>9</a:t>
            </a:fld>
            <a:endParaRPr lang="en-GB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3953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7BA5-9AC6-4098-83B4-4788C4AA473A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AE5-1984-4281-8B48-D36BFA87F3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8376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7BA5-9AC6-4098-83B4-4788C4AA473A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AE5-1984-4281-8B48-D36BFA87F3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5210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7BA5-9AC6-4098-83B4-4788C4AA473A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AE5-1984-4281-8B48-D36BFA87F3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72754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1" y="128589"/>
            <a:ext cx="10968567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0"/>
          </p:nvPr>
        </p:nvSpPr>
        <p:spPr>
          <a:xfrm>
            <a:off x="609600" y="6245226"/>
            <a:ext cx="2840567" cy="4730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idx="11"/>
          </p:nvPr>
        </p:nvSpPr>
        <p:spPr>
          <a:xfrm>
            <a:off x="4165601" y="6245226"/>
            <a:ext cx="3856567" cy="4730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>
          <a:xfrm>
            <a:off x="8737601" y="6245226"/>
            <a:ext cx="2840567" cy="473075"/>
          </a:xfrm>
        </p:spPr>
        <p:txBody>
          <a:bodyPr/>
          <a:lstStyle>
            <a:lvl1pPr>
              <a:defRPr/>
            </a:lvl1pPr>
          </a:lstStyle>
          <a:p>
            <a:fld id="{435C1A2C-C8E0-43EB-92C9-DA2FF4CE46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08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7BA5-9AC6-4098-83B4-4788C4AA473A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AE5-1984-4281-8B48-D36BFA87F3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0414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7BA5-9AC6-4098-83B4-4788C4AA473A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AE5-1984-4281-8B48-D36BFA87F3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112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7BA5-9AC6-4098-83B4-4788C4AA473A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AE5-1984-4281-8B48-D36BFA87F3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88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7BA5-9AC6-4098-83B4-4788C4AA473A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AE5-1984-4281-8B48-D36BFA87F3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9844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7BA5-9AC6-4098-83B4-4788C4AA473A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AE5-1984-4281-8B48-D36BFA87F3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7613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7BA5-9AC6-4098-83B4-4788C4AA473A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AE5-1984-4281-8B48-D36BFA87F3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278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7BA5-9AC6-4098-83B4-4788C4AA473A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AE5-1984-4281-8B48-D36BFA87F3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0077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7BA5-9AC6-4098-83B4-4788C4AA473A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AE5-1984-4281-8B48-D36BFA87F3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625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07BA5-9AC6-4098-83B4-4788C4AA473A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4AE5-1984-4281-8B48-D36BFA87F3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081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79"/>
          <a:stretch>
            <a:fillRect/>
          </a:stretch>
        </p:blipFill>
        <p:spPr bwMode="auto">
          <a:xfrm>
            <a:off x="9288947" y="2474843"/>
            <a:ext cx="2143125" cy="2559050"/>
          </a:xfrm>
          <a:prstGeom prst="rect">
            <a:avLst/>
          </a:prstGeom>
          <a:noFill/>
          <a:ln w="101520">
            <a:solidFill>
              <a:srgbClr val="FF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0379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8" b="16371"/>
          <a:stretch>
            <a:fillRect/>
          </a:stretch>
        </p:blipFill>
        <p:spPr bwMode="auto">
          <a:xfrm rot="20648572">
            <a:off x="4645094" y="1706978"/>
            <a:ext cx="3311525" cy="2289175"/>
          </a:xfrm>
          <a:prstGeom prst="rect">
            <a:avLst/>
          </a:prstGeom>
          <a:noFill/>
          <a:ln w="10152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19418" b="16371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46"/>
          <a:stretch>
            <a:fillRect/>
          </a:stretch>
        </p:blipFill>
        <p:spPr bwMode="auto">
          <a:xfrm>
            <a:off x="864290" y="185530"/>
            <a:ext cx="3276600" cy="2157412"/>
          </a:xfrm>
          <a:prstGeom prst="rect">
            <a:avLst/>
          </a:prstGeom>
          <a:noFill/>
          <a:ln w="10152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4146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88"/>
          <a:stretch>
            <a:fillRect/>
          </a:stretch>
        </p:blipFill>
        <p:spPr bwMode="auto">
          <a:xfrm>
            <a:off x="8092455" y="248410"/>
            <a:ext cx="2987675" cy="1754187"/>
          </a:xfrm>
          <a:prstGeom prst="rect">
            <a:avLst/>
          </a:prstGeom>
          <a:noFill/>
          <a:ln w="10152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1888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43"/>
          <a:stretch>
            <a:fillRect/>
          </a:stretch>
        </p:blipFill>
        <p:spPr bwMode="auto">
          <a:xfrm>
            <a:off x="570534" y="2484922"/>
            <a:ext cx="3279775" cy="2112963"/>
          </a:xfrm>
          <a:prstGeom prst="rect">
            <a:avLst/>
          </a:prstGeom>
          <a:noFill/>
          <a:ln w="10152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4143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854338" y="5248897"/>
            <a:ext cx="8713788" cy="1052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b="1" kern="10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ALAN SEÇİMİ</a:t>
            </a:r>
          </a:p>
        </p:txBody>
      </p:sp>
    </p:spTree>
    <p:extLst>
      <p:ext uri="{BB962C8B-B14F-4D97-AF65-F5344CB8AC3E}">
        <p14:creationId xmlns:p14="http://schemas.microsoft.com/office/powerpoint/2010/main" xmlns="" val="888002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065339" y="1557339"/>
            <a:ext cx="5372666" cy="463846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EFEFE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333399"/>
              </a:buClr>
              <a:buFont typeface="Comic Sans MS" panose="030F0702030302020204" pitchFamily="66" charset="0"/>
              <a:buChar char="•"/>
            </a:pPr>
            <a:r>
              <a:rPr lang="en-GB" sz="24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solidFill>
                  <a:srgbClr val="333399"/>
                </a:solidFill>
                <a:cs typeface="Arial" panose="020B0604020202020204" pitchFamily="34" charset="0"/>
              </a:rPr>
              <a:t>FEN BİLİMLERİ</a:t>
            </a:r>
            <a:r>
              <a:rPr lang="en-GB" sz="2400" b="1" dirty="0">
                <a:solidFill>
                  <a:srgbClr val="333399"/>
                </a:solidFill>
              </a:rPr>
              <a:t> </a:t>
            </a:r>
            <a:r>
              <a:rPr lang="en-GB" sz="2400" b="1" dirty="0" smtClean="0">
                <a:solidFill>
                  <a:srgbClr val="333399"/>
                </a:solidFill>
              </a:rPr>
              <a:t>ALANI</a:t>
            </a:r>
            <a:r>
              <a:rPr lang="tr-TR" sz="2400" b="1" dirty="0" smtClean="0">
                <a:solidFill>
                  <a:srgbClr val="333399"/>
                </a:solidFill>
              </a:rPr>
              <a:t> (SAYISAL)</a:t>
            </a:r>
            <a:r>
              <a:rPr lang="en-GB" sz="2400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endParaRPr lang="en-GB" sz="2400" dirty="0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065339" y="2060575"/>
            <a:ext cx="5372666" cy="2921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EFEFE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0" hangingPunct="0">
              <a:spcBef>
                <a:spcPts val="813"/>
              </a:spcBef>
              <a:buClr>
                <a:srgbClr val="333399"/>
              </a:buClr>
            </a:pPr>
            <a:r>
              <a:rPr lang="en-GB" sz="1300">
                <a:solidFill>
                  <a:srgbClr val="333399"/>
                </a:solidFill>
              </a:rPr>
              <a:t>Biyoloji – Fizik – Kimya - Matematik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881689" y="2924176"/>
            <a:ext cx="5548311" cy="463846"/>
          </a:xfrm>
          <a:prstGeom prst="rect">
            <a:avLst/>
          </a:prstGeom>
          <a:gradFill rotWithShape="0">
            <a:gsLst>
              <a:gs pos="0">
                <a:srgbClr val="66FF99"/>
              </a:gs>
              <a:gs pos="50000">
                <a:srgbClr val="FEFEFE"/>
              </a:gs>
              <a:gs pos="100000">
                <a:srgbClr val="66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333399"/>
              </a:buClr>
              <a:buFont typeface="Comic Sans MS" panose="030F0702030302020204" pitchFamily="66" charset="0"/>
              <a:buChar char="•"/>
            </a:pPr>
            <a:r>
              <a:rPr lang="en-GB" sz="2400" b="1" dirty="0">
                <a:solidFill>
                  <a:srgbClr val="3333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333399"/>
                </a:solidFill>
                <a:cs typeface="Arial" panose="020B0604020202020204" pitchFamily="34" charset="0"/>
              </a:rPr>
              <a:t>SOSYAL BİLİMLER </a:t>
            </a:r>
            <a:r>
              <a:rPr lang="en-GB" sz="24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ALANI</a:t>
            </a:r>
            <a:r>
              <a:rPr lang="tr-TR" sz="24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(SÖZEL)</a:t>
            </a:r>
            <a:r>
              <a:rPr lang="en-GB" sz="2400" b="1" dirty="0" smtClean="0">
                <a:solidFill>
                  <a:srgbClr val="3333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en-GB" sz="2400" b="1" dirty="0">
              <a:solidFill>
                <a:srgbClr val="333399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881688" y="3429000"/>
            <a:ext cx="5548311" cy="292100"/>
          </a:xfrm>
          <a:prstGeom prst="rect">
            <a:avLst/>
          </a:prstGeom>
          <a:gradFill rotWithShape="0">
            <a:gsLst>
              <a:gs pos="0">
                <a:srgbClr val="66FF99"/>
              </a:gs>
              <a:gs pos="50000">
                <a:srgbClr val="FEFEFE"/>
              </a:gs>
              <a:gs pos="100000">
                <a:srgbClr val="66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0" hangingPunct="0">
              <a:spcBef>
                <a:spcPts val="813"/>
              </a:spcBef>
              <a:buClr>
                <a:srgbClr val="333399"/>
              </a:buClr>
            </a:pPr>
            <a:r>
              <a:rPr lang="en-GB" sz="1300" dirty="0">
                <a:solidFill>
                  <a:srgbClr val="333399"/>
                </a:solidFill>
              </a:rPr>
              <a:t>Türk Dili ve  Edeb.-Dil ve Anlatım – Tarih - Coğrafya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919289" y="4076701"/>
            <a:ext cx="6865482" cy="463846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rgbClr val="FEFEFE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333399"/>
              </a:buClr>
              <a:buFont typeface="Comic Sans MS" panose="030F0702030302020204" pitchFamily="66" charset="0"/>
              <a:buChar char="•"/>
            </a:pPr>
            <a:r>
              <a:rPr lang="en-GB" sz="2400" b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solidFill>
                  <a:srgbClr val="333399"/>
                </a:solidFill>
              </a:rPr>
              <a:t>TÜRKÇE MATEMATİK </a:t>
            </a:r>
            <a:r>
              <a:rPr lang="en-GB" sz="2400" b="1" dirty="0" smtClean="0">
                <a:solidFill>
                  <a:srgbClr val="333399"/>
                </a:solidFill>
              </a:rPr>
              <a:t>ALANI</a:t>
            </a:r>
            <a:r>
              <a:rPr lang="tr-TR" sz="2400" b="1" dirty="0" smtClean="0">
                <a:solidFill>
                  <a:srgbClr val="333399"/>
                </a:solidFill>
              </a:rPr>
              <a:t> (EŞİT AĞIRLIK)</a:t>
            </a:r>
            <a:r>
              <a:rPr lang="en-GB" sz="2400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endParaRPr lang="en-GB" sz="2400" dirty="0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919289" y="4581525"/>
            <a:ext cx="6865482" cy="2921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rgbClr val="FEFEFE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0" hangingPunct="0">
              <a:spcBef>
                <a:spcPts val="813"/>
              </a:spcBef>
              <a:buClr>
                <a:srgbClr val="333399"/>
              </a:buClr>
            </a:pPr>
            <a:r>
              <a:rPr lang="en-GB" sz="1300" dirty="0">
                <a:solidFill>
                  <a:srgbClr val="333399"/>
                </a:solidFill>
                <a:latin typeface="Comic Sans MS" panose="030F0702030302020204" pitchFamily="66" charset="0"/>
              </a:rPr>
              <a:t>              </a:t>
            </a:r>
            <a:r>
              <a:rPr lang="en-GB" sz="1300" dirty="0">
                <a:solidFill>
                  <a:srgbClr val="333399"/>
                </a:solidFill>
              </a:rPr>
              <a:t>Türk Dili ve Edeb. - Dil ve Anlatım  –  Matematik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315076" y="5300664"/>
            <a:ext cx="3540125" cy="460375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FEFEFE"/>
              </a:gs>
              <a:gs pos="100000">
                <a:srgbClr val="3333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333399"/>
              </a:buClr>
              <a:buFont typeface="Comic Sans MS" panose="030F0702030302020204" pitchFamily="66" charset="0"/>
              <a:buChar char="•"/>
            </a:pPr>
            <a:r>
              <a:rPr lang="en-GB" sz="2400" b="1" dirty="0">
                <a:solidFill>
                  <a:srgbClr val="3333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333399"/>
                </a:solidFill>
                <a:cs typeface="Arial" panose="020B0604020202020204" pitchFamily="34" charset="0"/>
              </a:rPr>
              <a:t>YABANCI DİL ALANI</a:t>
            </a:r>
            <a:r>
              <a:rPr lang="en-GB" sz="2400" b="1" dirty="0">
                <a:solidFill>
                  <a:srgbClr val="3333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315076" y="5805488"/>
            <a:ext cx="3540125" cy="2921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FEFEFE"/>
              </a:gs>
              <a:gs pos="100000">
                <a:srgbClr val="3333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0" hangingPunct="0">
              <a:spcBef>
                <a:spcPts val="813"/>
              </a:spcBef>
              <a:buClr>
                <a:srgbClr val="333399"/>
              </a:buClr>
            </a:pPr>
            <a:r>
              <a:rPr lang="en-GB" sz="1300" dirty="0" smtClean="0">
                <a:solidFill>
                  <a:srgbClr val="333399"/>
                </a:solidFill>
              </a:rPr>
              <a:t>Yabancı </a:t>
            </a:r>
            <a:r>
              <a:rPr lang="en-GB" sz="1300" dirty="0">
                <a:solidFill>
                  <a:srgbClr val="333399"/>
                </a:solidFill>
              </a:rPr>
              <a:t>Dil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524000" y="1"/>
            <a:ext cx="9144000" cy="76517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000099"/>
              </a:buClr>
            </a:pPr>
            <a:endParaRPr lang="en-GB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100000"/>
              </a:lnSpc>
              <a:buClr>
                <a:srgbClr val="000099"/>
              </a:buClr>
            </a:pPr>
            <a:endParaRPr lang="en-GB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100000"/>
              </a:lnSpc>
              <a:buClr>
                <a:srgbClr val="FFFFFF"/>
              </a:buClr>
            </a:pP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Lise Alanları ve Alan Dersleri…</a:t>
            </a:r>
          </a:p>
          <a:p>
            <a:pPr algn="ctr">
              <a:spcBef>
                <a:spcPts val="2000"/>
              </a:spcBef>
              <a:buClr>
                <a:srgbClr val="FFFFFF"/>
              </a:buClr>
            </a:pPr>
            <a:endParaRPr lang="en-GB" sz="32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710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ELL\Desktop\sharete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802" y="4244990"/>
            <a:ext cx="2613010" cy="2613010"/>
          </a:xfrm>
          <a:prstGeom prst="rect">
            <a:avLst/>
          </a:prstGeom>
          <a:noFill/>
        </p:spPr>
      </p:pic>
      <p:sp>
        <p:nvSpPr>
          <p:cNvPr id="11" name="10 Dikdörtgen Belirtme Çizgisi"/>
          <p:cNvSpPr/>
          <p:nvPr/>
        </p:nvSpPr>
        <p:spPr>
          <a:xfrm>
            <a:off x="7453322" y="4214818"/>
            <a:ext cx="3000396" cy="1214446"/>
          </a:xfrm>
          <a:prstGeom prst="wedgeRectCallout">
            <a:avLst>
              <a:gd name="adj1" fmla="val -94065"/>
              <a:gd name="adj2" fmla="val 250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KİM UĞRAŞACAK MATEMATİKLE GEL SÖZELE !!!</a:t>
            </a:r>
          </a:p>
        </p:txBody>
      </p:sp>
      <p:sp>
        <p:nvSpPr>
          <p:cNvPr id="12" name="11 Bulut Belirtme Çizgisi"/>
          <p:cNvSpPr/>
          <p:nvPr/>
        </p:nvSpPr>
        <p:spPr>
          <a:xfrm>
            <a:off x="7096132" y="2500306"/>
            <a:ext cx="3286148" cy="1500198"/>
          </a:xfrm>
          <a:prstGeom prst="cloudCallout">
            <a:avLst>
              <a:gd name="adj1" fmla="val -83172"/>
              <a:gd name="adj2" fmla="val 79095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EŞİT AĞIRLIK EN İYİSİ BOŞVER  SAYISALI !!!</a:t>
            </a:r>
          </a:p>
        </p:txBody>
      </p:sp>
      <p:sp>
        <p:nvSpPr>
          <p:cNvPr id="13" name="12 Satır Belirtme Çizgisi 2"/>
          <p:cNvSpPr/>
          <p:nvPr/>
        </p:nvSpPr>
        <p:spPr>
          <a:xfrm>
            <a:off x="7167570" y="1000108"/>
            <a:ext cx="3286148" cy="1214446"/>
          </a:xfrm>
          <a:prstGeom prst="borderCallout2">
            <a:avLst>
              <a:gd name="adj1" fmla="val 50015"/>
              <a:gd name="adj2" fmla="val 1917"/>
              <a:gd name="adj3" fmla="val 89374"/>
              <a:gd name="adj4" fmla="val -31806"/>
              <a:gd name="adj5" fmla="val 255208"/>
              <a:gd name="adj6" fmla="val -43004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SAYISAL  BÖLÜMÜNÜ SEÇENLER</a:t>
            </a:r>
          </a:p>
          <a:p>
            <a:pPr algn="ctr"/>
            <a:r>
              <a:rPr lang="tr-TR" dirty="0"/>
              <a:t> ZEKİDİR !!!</a:t>
            </a:r>
          </a:p>
        </p:txBody>
      </p:sp>
      <p:sp>
        <p:nvSpPr>
          <p:cNvPr id="15" name="14 Satır Belirtme Çizgisi 2"/>
          <p:cNvSpPr/>
          <p:nvPr/>
        </p:nvSpPr>
        <p:spPr>
          <a:xfrm>
            <a:off x="1809720" y="928670"/>
            <a:ext cx="3286148" cy="1214446"/>
          </a:xfrm>
          <a:prstGeom prst="borderCallout2">
            <a:avLst>
              <a:gd name="adj1" fmla="val 54721"/>
              <a:gd name="adj2" fmla="val 98438"/>
              <a:gd name="adj3" fmla="val 85844"/>
              <a:gd name="adj4" fmla="val 113411"/>
              <a:gd name="adj5" fmla="val 263445"/>
              <a:gd name="adj6" fmla="val 11482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SAYISAL SEÇ SAYISALDA DAHA ÇOK BÖLÜM VAR !!!</a:t>
            </a:r>
          </a:p>
        </p:txBody>
      </p:sp>
      <p:sp>
        <p:nvSpPr>
          <p:cNvPr id="16" name="15 Köşeleri Yuvarlanmış Dikdörtgen Belirtme Çizgisi"/>
          <p:cNvSpPr/>
          <p:nvPr/>
        </p:nvSpPr>
        <p:spPr>
          <a:xfrm>
            <a:off x="1952596" y="2500306"/>
            <a:ext cx="3143272" cy="1643074"/>
          </a:xfrm>
          <a:prstGeom prst="wedgeRoundRectCallout">
            <a:avLst>
              <a:gd name="adj1" fmla="val 44033"/>
              <a:gd name="adj2" fmla="val 8009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DERSİ İYİ OLMAYANLAR BAŞARISIZ ÖĞRENCİLER SÖZELE GİDER !!!</a:t>
            </a:r>
          </a:p>
        </p:txBody>
      </p:sp>
      <p:sp>
        <p:nvSpPr>
          <p:cNvPr id="17" name="16 Oval Belirtme Çizgisi"/>
          <p:cNvSpPr/>
          <p:nvPr/>
        </p:nvSpPr>
        <p:spPr>
          <a:xfrm>
            <a:off x="1738282" y="4429132"/>
            <a:ext cx="2714644" cy="1285884"/>
          </a:xfrm>
          <a:prstGeom prst="wedgeEllipseCallout">
            <a:avLst>
              <a:gd name="adj1" fmla="val 67250"/>
              <a:gd name="adj2" fmla="val 50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YABANCI DİLDE RAKİP AZ !!!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3667109" y="142853"/>
            <a:ext cx="5506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/>
              <a:t>ALAN SEÇİMİ SIK SÖYLENENLER</a:t>
            </a:r>
          </a:p>
        </p:txBody>
      </p:sp>
    </p:spTree>
    <p:extLst>
      <p:ext uri="{BB962C8B-B14F-4D97-AF65-F5344CB8AC3E}">
        <p14:creationId xmlns:p14="http://schemas.microsoft.com/office/powerpoint/2010/main" xmlns="" val="18814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1235" y="179594"/>
            <a:ext cx="9922565" cy="538389"/>
          </a:xfrm>
        </p:spPr>
        <p:txBody>
          <a:bodyPr>
            <a:noAutofit/>
          </a:bodyPr>
          <a:lstStyle/>
          <a:p>
            <a:pPr algn="ctr"/>
            <a:r>
              <a:rPr lang="tr-TR" b="1" dirty="0" smtClean="0">
                <a:solidFill>
                  <a:srgbClr val="00B0F0"/>
                </a:solidFill>
              </a:rPr>
              <a:t>ALAN SEÇERKEN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2035" y="808384"/>
            <a:ext cx="11820939" cy="56984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4400" b="1" dirty="0" smtClean="0">
                <a:solidFill>
                  <a:srgbClr val="C00000"/>
                </a:solidFill>
              </a:rPr>
              <a:t>MUTLAKA</a:t>
            </a:r>
          </a:p>
          <a:p>
            <a:pPr marL="0" indent="0">
              <a:buFontTx/>
              <a:buChar char="-"/>
            </a:pPr>
            <a:r>
              <a:rPr lang="tr-TR" sz="3600" b="1" dirty="0" smtClean="0"/>
              <a:t>9. ve 10. sınıf notlarını gözden geçir.</a:t>
            </a:r>
          </a:p>
          <a:p>
            <a:pPr marL="0" indent="0">
              <a:buFontTx/>
              <a:buChar char="-"/>
            </a:pPr>
            <a:r>
              <a:rPr lang="tr-TR" sz="3600" b="1" dirty="0" smtClean="0">
                <a:solidFill>
                  <a:schemeClr val="accent6"/>
                </a:solidFill>
              </a:rPr>
              <a:t>Gerçekçi ve mantıklı çözümler üret.</a:t>
            </a:r>
          </a:p>
          <a:p>
            <a:pPr marL="0" indent="0">
              <a:buFontTx/>
              <a:buChar char="-"/>
            </a:pPr>
            <a:r>
              <a:rPr lang="tr-TR" sz="3600" b="1" dirty="0" smtClean="0">
                <a:solidFill>
                  <a:srgbClr val="FF0000"/>
                </a:solidFill>
              </a:rPr>
              <a:t>Yapabileceğin ve mutlu olacağın bölüme yönel.</a:t>
            </a:r>
          </a:p>
          <a:p>
            <a:pPr marL="0" indent="0">
              <a:buFontTx/>
              <a:buChar char="-"/>
            </a:pPr>
            <a:r>
              <a:rPr lang="tr-TR" sz="3600" b="1" dirty="0" smtClean="0"/>
              <a:t>Ailenin bilgisini al, Fikrini al ama Dürüst ol.</a:t>
            </a:r>
          </a:p>
          <a:p>
            <a:pPr marL="0" indent="0">
              <a:buFontTx/>
              <a:buChar char="-"/>
            </a:pPr>
            <a:r>
              <a:rPr lang="tr-TR" sz="3600" b="1" dirty="0" smtClean="0">
                <a:solidFill>
                  <a:schemeClr val="accent6"/>
                </a:solidFill>
              </a:rPr>
              <a:t>Fizik , Kimya kötü Biyoloji idare eder diyorsan </a:t>
            </a:r>
          </a:p>
          <a:p>
            <a:pPr marL="0" indent="0">
              <a:buNone/>
            </a:pPr>
            <a:r>
              <a:rPr lang="tr-TR" sz="3600" b="1" dirty="0" smtClean="0">
                <a:solidFill>
                  <a:schemeClr val="accent6"/>
                </a:solidFill>
              </a:rPr>
              <a:t>Sayısal SEÇME.</a:t>
            </a:r>
          </a:p>
          <a:p>
            <a:pPr marL="0" indent="0">
              <a:buNone/>
            </a:pPr>
            <a:r>
              <a:rPr lang="tr-TR" sz="3600" b="1" dirty="0" smtClean="0"/>
              <a:t>-</a:t>
            </a:r>
            <a:r>
              <a:rPr lang="tr-TR" sz="3600" b="1" dirty="0" smtClean="0">
                <a:solidFill>
                  <a:srgbClr val="C00000"/>
                </a:solidFill>
              </a:rPr>
              <a:t>Tarih, Coğrafya ve Edebiyattan nefret ediyorsan Eşit Ağırlık SEÇME.</a:t>
            </a:r>
          </a:p>
          <a:p>
            <a:pPr marL="0" indent="0">
              <a:buNone/>
            </a:pPr>
            <a:r>
              <a:rPr lang="tr-TR" sz="3600" b="1" dirty="0" smtClean="0"/>
              <a:t>- Yabancı Dil Bölümünü Matematikten kaçmak için SEÇME.</a:t>
            </a:r>
          </a:p>
          <a:p>
            <a:pPr marL="0" indent="0">
              <a:buNone/>
            </a:pPr>
            <a:endParaRPr lang="tr-T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2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 smtClean="0">
                <a:solidFill>
                  <a:srgbClr val="C00000"/>
                </a:solidFill>
              </a:rPr>
              <a:t>UNUTMA</a:t>
            </a:r>
            <a:endParaRPr lang="tr-TR" sz="60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969565"/>
          </a:xfrm>
        </p:spPr>
        <p:txBody>
          <a:bodyPr>
            <a:noAutofit/>
          </a:bodyPr>
          <a:lstStyle/>
          <a:p>
            <a:r>
              <a:rPr lang="tr-TR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Herkes doktor, diş hekimi, eczacı, hakim, savcı, mühendis, pilot gibi sosyal statüsü yüksek meslekler isteyebilir,</a:t>
            </a:r>
          </a:p>
          <a:p>
            <a:r>
              <a:rPr lang="tr-TR" sz="3400" b="1" dirty="0" smtClean="0">
                <a:solidFill>
                  <a:srgbClr val="FFC000"/>
                </a:solidFill>
              </a:rPr>
              <a:t>Ancak çok az kişi bunlara ulaşabilir.</a:t>
            </a:r>
          </a:p>
          <a:p>
            <a:r>
              <a:rPr lang="tr-TR" sz="3400" b="1" dirty="0" smtClean="0">
                <a:solidFill>
                  <a:srgbClr val="FF0000"/>
                </a:solidFill>
              </a:rPr>
              <a:t>Hayaller ile Hedefleri birbirine karıştırmamak gerekir.</a:t>
            </a:r>
          </a:p>
          <a:p>
            <a:r>
              <a:rPr lang="tr-TR" sz="3400" b="1" dirty="0" smtClean="0">
                <a:solidFill>
                  <a:srgbClr val="00B050"/>
                </a:solidFill>
              </a:rPr>
              <a:t>Hedeflerin yüksek olması demek ulaşılabilir doğru tercihler demektir.</a:t>
            </a:r>
          </a:p>
          <a:p>
            <a:r>
              <a:rPr lang="tr-TR" sz="3400" b="1" dirty="0" smtClean="0">
                <a:solidFill>
                  <a:schemeClr val="accent5"/>
                </a:solidFill>
              </a:rPr>
              <a:t>Sayısal, Eşit Ağırlık, Dil veya Sözel hangisinde başarılı olacaksan, mutlu olacaksan mutlaka o bölüme git.</a:t>
            </a:r>
            <a:endParaRPr lang="tr-TR" sz="34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YanlIŞ+ALAN+SEÇİMİ+Düşük+lise+notları+Düşük+üniversite+puan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50" y="51471"/>
            <a:ext cx="10922363" cy="65481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10"/>
          <a:stretch>
            <a:fillRect/>
          </a:stretch>
        </p:blipFill>
        <p:spPr bwMode="auto">
          <a:xfrm>
            <a:off x="8359776" y="30164"/>
            <a:ext cx="2308225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48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735638" y="3284539"/>
            <a:ext cx="4932362" cy="141287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2000"/>
              </a:spcBef>
              <a:buClr>
                <a:srgbClr val="FFFFFF"/>
              </a:buClr>
            </a:pPr>
            <a:r>
              <a:rPr lang="en-GB" sz="3200" b="1">
                <a:solidFill>
                  <a:srgbClr val="FFFFFF"/>
                </a:solidFill>
              </a:rPr>
              <a:t>HANGİ ALAN </a:t>
            </a:r>
          </a:p>
          <a:p>
            <a:pPr algn="ctr">
              <a:spcBef>
                <a:spcPts val="2188"/>
              </a:spcBef>
              <a:buClr>
                <a:srgbClr val="FFFFFF"/>
              </a:buClr>
            </a:pPr>
            <a:r>
              <a:rPr lang="en-GB" sz="3200" b="1">
                <a:solidFill>
                  <a:srgbClr val="FFFFFF"/>
                </a:solidFill>
              </a:rPr>
              <a:t>HANGİ BÖLÜM</a:t>
            </a:r>
            <a:r>
              <a:rPr lang="en-GB" sz="3500" b="1">
                <a:solidFill>
                  <a:srgbClr val="FFFFFF"/>
                </a:solidFill>
              </a:rPr>
              <a:t> ?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87" r="15160" b="8754"/>
          <a:stretch>
            <a:fillRect/>
          </a:stretch>
        </p:blipFill>
        <p:spPr bwMode="auto">
          <a:xfrm>
            <a:off x="1558925" y="0"/>
            <a:ext cx="4032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13387" r="15160" b="87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6694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556591"/>
            <a:ext cx="10515600" cy="821635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tr-TR" sz="5300" b="1" dirty="0" smtClean="0">
                <a:solidFill>
                  <a:srgbClr val="FF0000"/>
                </a:solidFill>
              </a:rPr>
              <a:t>SAYISAL BÖLÜMLER</a:t>
            </a: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endParaRPr lang="tr-TR" dirty="0"/>
          </a:p>
        </p:txBody>
      </p:sp>
      <p:pic>
        <p:nvPicPr>
          <p:cNvPr id="4" name="3 İçerik Yer Tutucusu" descr="depositphotos_188892656-stock-illustration-scientific-thinking-outline-of-he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965" y="1007165"/>
            <a:ext cx="6228522" cy="5596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98782" y="265049"/>
          <a:ext cx="11701670" cy="6321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50835"/>
                <a:gridCol w="5850835"/>
              </a:tblGrid>
              <a:tr h="3950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Çevre Mühendisliği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Diş Hekimliği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50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Ebelik 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Mekatronik Mühendisliği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50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Beslenme ve Diyetetik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Mimarlık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50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Eczacılık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Otomotiv Mühendisliği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50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Bilgisayar Mühendisliği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Pilotaj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50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Bilgisayar ve Öğretim Teknolojileri Öğretmenliği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Tekstil Mühendisliği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50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Bilgisayar ve Yazılım Mühendisliği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Tıp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50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Fen Bilgisi Öğretmenliği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Uçak Mühendisliği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50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Biyoloji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Veteriner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50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Kimya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Hemşirelik 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50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Fizik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Matematik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50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Fizyoterapi ve Rehabilitasyon 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Matematik Öğretmenliği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50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Gemi  Mühendisliği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İlköğretim Matematik Öğretmenliği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50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Gıda Mühendisliği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İnşaat Mühendisliği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50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Harita Mühendisliği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Elektrik-Elektronik Mühendisliği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50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Makine Mühendisliği</a:t>
                      </a:r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Elektronik ve Haberleşme Mühendisliği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9308579"/>
              </p:ext>
            </p:extLst>
          </p:nvPr>
        </p:nvGraphicFramePr>
        <p:xfrm>
          <a:off x="1718809" y="215243"/>
          <a:ext cx="8611735" cy="4594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469"/>
                <a:gridCol w="5054390"/>
                <a:gridCol w="711469"/>
                <a:gridCol w="711469"/>
                <a:gridCol w="711469"/>
                <a:gridCol w="711469"/>
              </a:tblGrid>
              <a:tr h="220391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effectLst/>
                        </a:rPr>
                        <a:t>ANADOLU LİSESİ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75182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HAFTALIK DERS ÇİZELGESİ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75182"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 dirty="0">
                          <a:effectLst/>
                        </a:rPr>
                        <a:t>DERSLER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9,</a:t>
                      </a:r>
                      <a:endParaRPr lang="tr-TR" sz="11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10,</a:t>
                      </a:r>
                      <a:endParaRPr lang="tr-TR" sz="11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11,</a:t>
                      </a:r>
                      <a:endParaRPr lang="tr-TR" sz="11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12,</a:t>
                      </a:r>
                      <a:endParaRPr lang="tr-TR" sz="11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5182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SINIF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SINIF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SINIF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SINIF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rowSpan="15"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effectLst/>
                        </a:rPr>
                        <a:t>ORTAK DERSLER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TÜRK DİLİ VE EDEBİYATI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5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5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5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5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 dirty="0">
                          <a:effectLst/>
                        </a:rPr>
                        <a:t>DİN KÜLTÜRÜ VE AHLAK BİLGİSİ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TARİH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T.C. İNKILÂP TARİHİ VE ATATÜRKÇÜLÜK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 dirty="0">
                          <a:effectLst/>
                        </a:rPr>
                        <a:t>COĞRAFYA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MATEMATİK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6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6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FİZİK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KİMYA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BİYOLOJİ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FELSEFE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BİRİNCİ YABANCI DİL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4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4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4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4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İKİNCİ YABANCI DİL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BEDEN EĞİTİMİ VE SPOR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GÖRSEL SANATLAR/MÜZİK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SAĞLIK BİLGİSİ VE TRAFİK KÜLTÜRÜ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1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50530">
                <a:tc>
                  <a:txBody>
                    <a:bodyPr/>
                    <a:lstStyle/>
                    <a:p>
                      <a:pPr algn="l" fontAlgn="t"/>
                      <a:r>
                        <a:rPr lang="tr-TR" sz="3200" b="1" u="none" strike="noStrike" dirty="0">
                          <a:effectLst/>
                        </a:rPr>
                        <a:t> </a:t>
                      </a:r>
                      <a:endParaRPr lang="tr-TR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u="none" strike="noStrike" dirty="0">
                          <a:effectLst/>
                        </a:rPr>
                        <a:t>ORTAK DERS SAATİ TOPLAMI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>
                          <a:effectLst/>
                        </a:rPr>
                        <a:t>34</a:t>
                      </a:r>
                      <a:endParaRPr lang="tr-TR" sz="16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>
                          <a:effectLst/>
                        </a:rPr>
                        <a:t>35</a:t>
                      </a:r>
                      <a:endParaRPr lang="tr-TR" sz="16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>
                          <a:effectLst/>
                        </a:rPr>
                        <a:t>21</a:t>
                      </a:r>
                      <a:endParaRPr lang="tr-TR" sz="16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/>
                        </a:rPr>
                        <a:t>19</a:t>
                      </a:r>
                      <a:endParaRPr lang="tr-TR" sz="16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6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857748"/>
              </p:ext>
            </p:extLst>
          </p:nvPr>
        </p:nvGraphicFramePr>
        <p:xfrm>
          <a:off x="1727517" y="4943060"/>
          <a:ext cx="8648934" cy="1311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2722"/>
                <a:gridCol w="473832"/>
                <a:gridCol w="2902811"/>
                <a:gridCol w="787335"/>
                <a:gridCol w="646320"/>
                <a:gridCol w="728578"/>
                <a:gridCol w="787336"/>
              </a:tblGrid>
              <a:tr h="32799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SEÇMELİ DERSLER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 dirty="0" smtClean="0">
                          <a:effectLst/>
                          <a:latin typeface="+mn-lt"/>
                        </a:rPr>
                        <a:t>SEÇMELİ</a:t>
                      </a:r>
                      <a:r>
                        <a:rPr lang="tr-TR" sz="1400" b="1" u="none" strike="noStrike" baseline="0" dirty="0" smtClean="0">
                          <a:effectLst/>
                          <a:latin typeface="+mn-lt"/>
                        </a:rPr>
                        <a:t> MATEMATİK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>
                          <a:effectLst/>
                        </a:rPr>
                        <a:t>-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>
                          <a:effectLst/>
                        </a:rPr>
                        <a:t>-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279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SEÇMELİ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FİZİK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tr-TR" sz="16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279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SEÇMELİ KİMYA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tr-TR" sz="16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tr-TR" sz="16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tr-TR" sz="16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279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SEÇMELİ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BİYOLOJİ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/>
                        </a:rPr>
                        <a:t>-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/>
                        </a:rPr>
                        <a:t>-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tr-TR" sz="16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68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tr-TR" sz="4900" b="1" dirty="0" smtClean="0">
                <a:solidFill>
                  <a:srgbClr val="FF0000"/>
                </a:solidFill>
              </a:rPr>
              <a:t>EŞİT AĞIRLIK BÖLÜMLERİ</a:t>
            </a: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endParaRPr lang="tr-TR" dirty="0"/>
          </a:p>
        </p:txBody>
      </p:sp>
      <p:pic>
        <p:nvPicPr>
          <p:cNvPr id="4" name="3 İçerik Yer Tutucusu" descr="c332eab52a31d649381b6bcb97b295f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861" y="924478"/>
            <a:ext cx="8201163" cy="533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88"/>
          <a:stretch>
            <a:fillRect/>
          </a:stretch>
        </p:blipFill>
        <p:spPr bwMode="auto">
          <a:xfrm>
            <a:off x="7212013" y="4437064"/>
            <a:ext cx="34925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41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24"/>
          <a:stretch>
            <a:fillRect/>
          </a:stretch>
        </p:blipFill>
        <p:spPr bwMode="auto">
          <a:xfrm>
            <a:off x="6383338" y="1"/>
            <a:ext cx="4284662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57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924520" y="2488511"/>
            <a:ext cx="4403932" cy="242804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b="1" dirty="0" err="1"/>
              <a:t>Öğrencinin</a:t>
            </a:r>
            <a:r>
              <a:rPr lang="en-GB" b="1" dirty="0"/>
              <a:t> </a:t>
            </a:r>
            <a:r>
              <a:rPr lang="en-GB" b="1" dirty="0" err="1"/>
              <a:t>ilgi,istek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yetenekleri</a:t>
            </a:r>
            <a:r>
              <a:rPr lang="en-GB" b="1" dirty="0"/>
              <a:t> </a:t>
            </a:r>
          </a:p>
          <a:p>
            <a:pPr algn="ctr">
              <a:lnSpc>
                <a:spcPct val="100000"/>
              </a:lnSpc>
            </a:pPr>
            <a:r>
              <a:rPr lang="en-GB" b="1" dirty="0"/>
              <a:t>ışığında </a:t>
            </a:r>
            <a:r>
              <a:rPr lang="en-GB" b="1" dirty="0" err="1"/>
              <a:t>yaptığı</a:t>
            </a:r>
            <a:r>
              <a:rPr lang="en-GB" b="1" dirty="0"/>
              <a:t> </a:t>
            </a:r>
            <a:r>
              <a:rPr lang="en-GB" b="1" dirty="0" err="1"/>
              <a:t>bir</a:t>
            </a:r>
            <a:r>
              <a:rPr lang="en-GB" b="1" dirty="0"/>
              <a:t> </a:t>
            </a:r>
            <a:r>
              <a:rPr lang="en-GB" b="1" dirty="0" err="1"/>
              <a:t>tercihtir</a:t>
            </a:r>
            <a:r>
              <a:rPr lang="en-GB" b="1" dirty="0"/>
              <a:t>.</a:t>
            </a:r>
          </a:p>
          <a:p>
            <a:pPr algn="ctr">
              <a:lnSpc>
                <a:spcPct val="100000"/>
              </a:lnSpc>
            </a:pPr>
            <a:endParaRPr lang="en-GB" b="1" dirty="0"/>
          </a:p>
          <a:p>
            <a:pPr algn="ctr">
              <a:lnSpc>
                <a:spcPct val="100000"/>
              </a:lnSpc>
            </a:pPr>
            <a:r>
              <a:rPr lang="en-GB" b="1" dirty="0"/>
              <a:t>    </a:t>
            </a:r>
            <a:r>
              <a:rPr lang="en-GB" b="1" dirty="0" err="1"/>
              <a:t>Lisede</a:t>
            </a:r>
            <a:r>
              <a:rPr lang="en-GB" b="1" dirty="0"/>
              <a:t> en </a:t>
            </a:r>
            <a:r>
              <a:rPr lang="en-GB" b="1" dirty="0" err="1"/>
              <a:t>uygun</a:t>
            </a:r>
            <a:r>
              <a:rPr lang="en-GB" b="1" dirty="0"/>
              <a:t> </a:t>
            </a:r>
            <a:r>
              <a:rPr lang="en-GB" b="1" dirty="0" err="1"/>
              <a:t>alana</a:t>
            </a:r>
            <a:r>
              <a:rPr lang="en-GB" b="1" dirty="0"/>
              <a:t> </a:t>
            </a:r>
            <a:r>
              <a:rPr lang="en-GB" b="1" dirty="0" err="1"/>
              <a:t>yönelmek</a:t>
            </a:r>
            <a:r>
              <a:rPr lang="en-GB" b="1" dirty="0"/>
              <a:t>;</a:t>
            </a:r>
          </a:p>
          <a:p>
            <a:pPr algn="ctr">
              <a:lnSpc>
                <a:spcPct val="100000"/>
              </a:lnSpc>
            </a:pPr>
            <a:r>
              <a:rPr lang="en-GB" b="1" dirty="0" err="1"/>
              <a:t>bireyin</a:t>
            </a:r>
            <a:r>
              <a:rPr lang="en-GB" b="1" dirty="0"/>
              <a:t> en </a:t>
            </a:r>
            <a:r>
              <a:rPr lang="en-GB" b="1" dirty="0" err="1"/>
              <a:t>uygun</a:t>
            </a:r>
            <a:r>
              <a:rPr lang="en-GB" b="1" dirty="0"/>
              <a:t> </a:t>
            </a:r>
            <a:r>
              <a:rPr lang="en-GB" b="1" dirty="0" err="1"/>
              <a:t>yükseköğretim</a:t>
            </a:r>
            <a:r>
              <a:rPr lang="en-GB" b="1" dirty="0"/>
              <a:t> </a:t>
            </a:r>
          </a:p>
          <a:p>
            <a:pPr algn="ctr">
              <a:lnSpc>
                <a:spcPct val="100000"/>
              </a:lnSpc>
            </a:pPr>
            <a:r>
              <a:rPr lang="en-GB" b="1" dirty="0" err="1"/>
              <a:t>programlarına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daha</a:t>
            </a:r>
            <a:r>
              <a:rPr lang="en-GB" b="1" dirty="0"/>
              <a:t> </a:t>
            </a:r>
            <a:r>
              <a:rPr lang="en-GB" b="1" dirty="0" err="1"/>
              <a:t>güvenli</a:t>
            </a:r>
            <a:r>
              <a:rPr lang="en-GB" b="1" dirty="0"/>
              <a:t> </a:t>
            </a:r>
            <a:r>
              <a:rPr lang="en-GB" b="1" dirty="0" err="1"/>
              <a:t>bir</a:t>
            </a:r>
            <a:r>
              <a:rPr lang="en-GB" b="1" dirty="0"/>
              <a:t> </a:t>
            </a:r>
          </a:p>
          <a:p>
            <a:pPr algn="ctr">
              <a:lnSpc>
                <a:spcPct val="100000"/>
              </a:lnSpc>
            </a:pPr>
            <a:r>
              <a:rPr lang="en-GB" b="1" dirty="0" err="1"/>
              <a:t>geleceğe</a:t>
            </a:r>
            <a:r>
              <a:rPr lang="en-GB" b="1" dirty="0"/>
              <a:t> </a:t>
            </a:r>
            <a:r>
              <a:rPr lang="en-GB" b="1" dirty="0" err="1"/>
              <a:t>ulaşması</a:t>
            </a:r>
            <a:r>
              <a:rPr lang="en-GB" b="1" dirty="0"/>
              <a:t> </a:t>
            </a:r>
            <a:r>
              <a:rPr lang="en-GB" b="1" dirty="0" err="1"/>
              <a:t>anlamına</a:t>
            </a:r>
            <a:r>
              <a:rPr lang="en-GB" b="1" dirty="0"/>
              <a:t> </a:t>
            </a:r>
            <a:r>
              <a:rPr lang="en-GB" b="1" dirty="0" err="1"/>
              <a:t>gelir</a:t>
            </a:r>
            <a:r>
              <a:rPr lang="en-GB" b="1" dirty="0"/>
              <a:t>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027582" y="5006149"/>
            <a:ext cx="5062331" cy="765175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1875"/>
              </a:spcBef>
              <a:buClr>
                <a:srgbClr val="FFFFFF"/>
              </a:buClr>
            </a:pPr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ALAN SEÇİMİ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66"/>
          <a:stretch>
            <a:fillRect/>
          </a:stretch>
        </p:blipFill>
        <p:spPr bwMode="auto">
          <a:xfrm>
            <a:off x="238541" y="0"/>
            <a:ext cx="2637181" cy="351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11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30"/>
          <a:stretch>
            <a:fillRect/>
          </a:stretch>
        </p:blipFill>
        <p:spPr bwMode="auto">
          <a:xfrm>
            <a:off x="8108606" y="2183642"/>
            <a:ext cx="2513012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163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063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7250892"/>
              </p:ext>
            </p:extLst>
          </p:nvPr>
        </p:nvGraphicFramePr>
        <p:xfrm>
          <a:off x="163285" y="261260"/>
          <a:ext cx="11691257" cy="6379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5890"/>
                <a:gridCol w="6315367"/>
              </a:tblGrid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Antrenörlük Eğitimi</a:t>
                      </a:r>
                      <a:endParaRPr lang="tr-TR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Muhasebe 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Antropoloji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Müzecilik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Arkeoloji</a:t>
                      </a:r>
                      <a:endParaRPr lang="tr-TR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Pazarlama 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Avrupa Birliği İlişkileri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Psikoloji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Bankacılık </a:t>
                      </a:r>
                      <a:endParaRPr lang="tr-TR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Rehberlik ve Psikolojik Danışmanlık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Beden Eğitimi ve Spor Öğretmenliği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Sağlık Yönetimi 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Bilgi ve Belge Yönetimi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Seyahat İşletmeciliği ve Turizm Rehberliği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Çocuk Gelişimi 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Sınıf Öğretmenliği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Ekonometri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Siyaset Bilimi ve Kamu Yönetimi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Felsefe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Sosyal Hizmet 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Felsefe Grubu Öğretmenliği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Sosyoloji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Hukuk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Tapu Kadastro 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İktisat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Tekstil ve Moda Tasarımı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İşletme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Turizm ve Otelcilik 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Kamu Yönetimi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Uluslararası İlişkiler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Maliye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Uluslararası Ticaret 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Moda Tasarımı </a:t>
                      </a:r>
                      <a:endParaRPr lang="tr-TR" sz="2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Yiyecek ve İçecek </a:t>
                      </a:r>
                      <a:r>
                        <a:rPr lang="tr-TR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İşletmeciliği</a:t>
                      </a:r>
                      <a:endParaRPr lang="tr-TR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25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7180681"/>
              </p:ext>
            </p:extLst>
          </p:nvPr>
        </p:nvGraphicFramePr>
        <p:xfrm>
          <a:off x="1996620" y="333625"/>
          <a:ext cx="8061782" cy="408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034"/>
                <a:gridCol w="4731612"/>
                <a:gridCol w="666034"/>
                <a:gridCol w="666034"/>
                <a:gridCol w="666034"/>
                <a:gridCol w="666034"/>
              </a:tblGrid>
              <a:tr h="185104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 dirty="0">
                          <a:effectLst/>
                        </a:rPr>
                        <a:t>ANADOLU LİSESİ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64521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tr-TR" sz="1050" b="1" u="none" strike="noStrike">
                          <a:effectLst/>
                        </a:rPr>
                        <a:t>HAFTALIK DERS ÇİZELGESİ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64521"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tr-TR" sz="1050" b="1" u="none" strike="noStrike">
                          <a:effectLst/>
                        </a:rPr>
                        <a:t>DERSLER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50" b="1" u="none" strike="noStrike">
                          <a:effectLst/>
                        </a:rPr>
                        <a:t>9,</a:t>
                      </a:r>
                      <a:endParaRPr lang="tr-TR" sz="105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50" b="1" u="none" strike="noStrike">
                          <a:effectLst/>
                        </a:rPr>
                        <a:t>10,</a:t>
                      </a:r>
                      <a:endParaRPr lang="tr-TR" sz="105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</a:t>
                      </a:r>
                      <a:endParaRPr lang="tr-TR" sz="105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50" b="1" u="none" strike="noStrike">
                          <a:effectLst/>
                        </a:rPr>
                        <a:t>12,</a:t>
                      </a:r>
                      <a:endParaRPr lang="tr-TR" sz="105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64521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50" b="1" u="none" strike="noStrike">
                          <a:effectLst/>
                        </a:rPr>
                        <a:t>SINIF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50" b="1" u="none" strike="noStrike">
                          <a:effectLst/>
                        </a:rPr>
                        <a:t>SINIF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SINIF</a:t>
                      </a:r>
                      <a:endParaRPr lang="tr-TR" sz="105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50" b="1" u="none" strike="noStrike">
                          <a:effectLst/>
                        </a:rPr>
                        <a:t>SINIF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85104">
                <a:tc rowSpan="15"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effectLst/>
                        </a:rPr>
                        <a:t>ORTAK DERSLER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50" b="1" u="none" strike="noStrike" dirty="0">
                          <a:effectLst/>
                        </a:rPr>
                        <a:t>TÜRK DİLİ VE EDEBİYATI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5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5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5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851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50" b="1" u="none" strike="noStrike">
                          <a:effectLst/>
                        </a:rPr>
                        <a:t>DİN KÜLTÜRÜ VE AHLAK BİLGİSİ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851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50" b="1" u="none" strike="noStrike">
                          <a:effectLst/>
                        </a:rPr>
                        <a:t>TARİH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-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851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50" b="1" u="none" strike="noStrike">
                          <a:effectLst/>
                        </a:rPr>
                        <a:t>T.C. İNKILÂP TARİHİ VE ATATÜRKÇÜLÜK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-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-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851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50" b="1" u="none" strike="noStrike">
                          <a:effectLst/>
                        </a:rPr>
                        <a:t>COĞRAFYA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-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851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50" b="1" u="none" strike="noStrike">
                          <a:effectLst/>
                        </a:rPr>
                        <a:t>MATEMATİK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6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6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-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851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50" b="1" u="none" strike="noStrike">
                          <a:effectLst/>
                        </a:rPr>
                        <a:t>FİZİK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-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851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50" b="1" u="none" strike="noStrike">
                          <a:effectLst/>
                        </a:rPr>
                        <a:t>KİMYA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-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851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50" b="1" u="none" strike="noStrike">
                          <a:effectLst/>
                        </a:rPr>
                        <a:t>BİYOLOJİ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-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851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50" b="1" u="none" strike="noStrike">
                          <a:effectLst/>
                        </a:rPr>
                        <a:t>FELSEFE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-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-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851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50" b="1" u="none" strike="noStrike">
                          <a:effectLst/>
                        </a:rPr>
                        <a:t>BİRİNCİ YABANCI DİL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4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4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4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851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50" b="1" u="none" strike="noStrike">
                          <a:effectLst/>
                        </a:rPr>
                        <a:t>İKİNCİ YABANCI DİL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851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50" b="1" u="none" strike="noStrike">
                          <a:effectLst/>
                        </a:rPr>
                        <a:t>BEDEN EĞİTİMİ VE SPOR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851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50" b="1" u="none" strike="noStrike">
                          <a:effectLst/>
                        </a:rPr>
                        <a:t>GÖRSEL SANATLAR/MÜZİK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2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851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50" b="1" u="none" strike="noStrike">
                          <a:effectLst/>
                        </a:rPr>
                        <a:t>SAĞLIK BİLGİSİ VE TRAFİK KÜLTÜRÜ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1</a:t>
                      </a:r>
                      <a:endParaRPr lang="tr-TR" sz="12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-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u="none" strike="noStrike">
                          <a:effectLst/>
                        </a:rPr>
                        <a:t>-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8339">
                <a:tc>
                  <a:txBody>
                    <a:bodyPr/>
                    <a:lstStyle/>
                    <a:p>
                      <a:pPr algn="l" fontAlgn="t"/>
                      <a:r>
                        <a:rPr lang="tr-TR" sz="3200" b="1" u="none" strike="noStrike" dirty="0">
                          <a:effectLst/>
                        </a:rPr>
                        <a:t> </a:t>
                      </a:r>
                      <a:endParaRPr lang="tr-TR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1" u="none" strike="noStrike">
                          <a:effectLst/>
                        </a:rPr>
                        <a:t>ORTAK DERS SAATİ TOPLAMI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34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35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effectLst/>
                        </a:rPr>
                        <a:t>19</a:t>
                      </a:r>
                      <a:endParaRPr lang="tr-TR" sz="14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857748"/>
              </p:ext>
            </p:extLst>
          </p:nvPr>
        </p:nvGraphicFramePr>
        <p:xfrm>
          <a:off x="2111830" y="4504759"/>
          <a:ext cx="8011885" cy="861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1639"/>
                <a:gridCol w="1103188"/>
                <a:gridCol w="2024743"/>
                <a:gridCol w="729343"/>
                <a:gridCol w="598714"/>
                <a:gridCol w="674914"/>
                <a:gridCol w="729344"/>
              </a:tblGrid>
              <a:tr h="21547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effectLst/>
                        </a:rPr>
                        <a:t>SEÇMELİ DERSLER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 u="none" strike="noStrike" dirty="0">
                          <a:effectLst/>
                          <a:latin typeface="+mn-lt"/>
                        </a:rPr>
                        <a:t>SEÇMELİ TÜRK DİLİ VE EDEBİYATI (2)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-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-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tr-TR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 dirty="0" smtClean="0">
                          <a:effectLst/>
                        </a:rPr>
                        <a:t>5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154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SOSYAL ETKİNLİK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tr-TR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tr-TR" sz="11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154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SEÇMELİ COĞREFYA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tr-TR" sz="11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tr-TR" sz="11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tr-TR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tr-TR" sz="11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154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 u="none" strike="noStrike" smtClean="0">
                          <a:effectLst/>
                          <a:latin typeface="+mn-lt"/>
                        </a:rPr>
                        <a:t> </a:t>
                      </a:r>
                      <a:r>
                        <a:rPr lang="tr-TR" sz="1000" b="1" u="none" strike="noStrike" dirty="0">
                          <a:effectLst/>
                          <a:latin typeface="+mn-lt"/>
                        </a:rPr>
                        <a:t>MATEMATİK (2)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-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 dirty="0">
                          <a:effectLst/>
                        </a:rPr>
                        <a:t>-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tr-TR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tr-TR" sz="11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7091242"/>
              </p:ext>
            </p:extLst>
          </p:nvPr>
        </p:nvGraphicFramePr>
        <p:xfrm>
          <a:off x="2133599" y="5377543"/>
          <a:ext cx="7968344" cy="446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4487"/>
                <a:gridCol w="1088571"/>
                <a:gridCol w="2046514"/>
                <a:gridCol w="718458"/>
                <a:gridCol w="587828"/>
                <a:gridCol w="685800"/>
                <a:gridCol w="696686"/>
              </a:tblGrid>
              <a:tr h="2231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 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 u="none" strike="noStrike" dirty="0" smtClean="0">
                          <a:effectLst/>
                        </a:rPr>
                        <a:t>SEÇMELİ TARİH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-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-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r-TR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2</a:t>
                      </a:r>
                      <a:endParaRPr lang="tr-TR" sz="11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31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SEÇMELİ</a:t>
                      </a:r>
                      <a:r>
                        <a:rPr lang="tr-TR" sz="1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BEDEN EĞİTİMİ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-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-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1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42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tr-TR" sz="5300" b="1" dirty="0" smtClean="0">
                <a:solidFill>
                  <a:srgbClr val="FF0000"/>
                </a:solidFill>
              </a:rPr>
              <a:t>YABANCI DİL BÖLÜMLERİ</a:t>
            </a: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endParaRPr lang="tr-TR" dirty="0"/>
          </a:p>
        </p:txBody>
      </p:sp>
      <p:pic>
        <p:nvPicPr>
          <p:cNvPr id="4" name="3 İçerik Yer Tutucusu" descr="47-Yabancı-Dil-Bilmenin-Öne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426" y="1193318"/>
            <a:ext cx="7474226" cy="5061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6656581"/>
              </p:ext>
            </p:extLst>
          </p:nvPr>
        </p:nvGraphicFramePr>
        <p:xfrm>
          <a:off x="304800" y="359230"/>
          <a:ext cx="11440886" cy="6281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0443"/>
                <a:gridCol w="5720443"/>
              </a:tblGrid>
              <a:tr h="5710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effectLst/>
                        </a:rPr>
                        <a:t>Alman Dili ve Edebiyatı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İspanyol Dili ve Edebiyatı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10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Almanca Öğretmenliği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İtalyan Dili ve Edebiyatı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10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Çeviribilim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Japon Dili ve Edebiyatı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10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Dilbilimi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Mütercim-Tercümanlık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10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effectLst/>
                        </a:rPr>
                        <a:t>Fransız Dili ve Edebiyatı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Polonya Dili ve Kültürü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10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Fransızca Öğretmenliği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Rus Dili ve Edebiyatı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10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effectLst/>
                        </a:rPr>
                        <a:t>Gürcü Dili ve Edebiyatı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effectLst/>
                        </a:rPr>
                        <a:t>Turizm </a:t>
                      </a:r>
                      <a:r>
                        <a:rPr lang="tr-TR" sz="2000" b="1" u="none" strike="noStrike" dirty="0" smtClean="0">
                          <a:effectLst/>
                        </a:rPr>
                        <a:t>Rehberliği </a:t>
                      </a:r>
                      <a:r>
                        <a:rPr lang="tr-TR" sz="2000" b="1" u="none" strike="noStrike" dirty="0">
                          <a:effectLst/>
                        </a:rPr>
                        <a:t>(Fakülte)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10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İngiliz Dil Bilimi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Kore</a:t>
                      </a:r>
                      <a:r>
                        <a:rPr lang="tr-TR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Dili ve Edebiyatı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710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İngiliz Dili ve Edebiyatı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Ukrayna Dili ve Edebiyatı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10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İngiliz Dili ve Karşılaştırmalı Edebiyat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Urdu Dili ve Edebiyatı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10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</a:rPr>
                        <a:t>İngilizce Öğretmenliği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effectLst/>
                        </a:rPr>
                        <a:t>Yunan Dili ve Edebiyatı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37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9308579"/>
              </p:ext>
            </p:extLst>
          </p:nvPr>
        </p:nvGraphicFramePr>
        <p:xfrm>
          <a:off x="1718809" y="215243"/>
          <a:ext cx="8611735" cy="4594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469"/>
                <a:gridCol w="5054390"/>
                <a:gridCol w="711469"/>
                <a:gridCol w="711469"/>
                <a:gridCol w="711469"/>
                <a:gridCol w="711469"/>
              </a:tblGrid>
              <a:tr h="220391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effectLst/>
                        </a:rPr>
                        <a:t>ANADOLU LİSESİ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75182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HAFTALIK DERS ÇİZELGESİ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75182"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 dirty="0">
                          <a:effectLst/>
                        </a:rPr>
                        <a:t>DERSLER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9,</a:t>
                      </a:r>
                      <a:endParaRPr lang="tr-TR" sz="11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10,</a:t>
                      </a:r>
                      <a:endParaRPr lang="tr-TR" sz="11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11,</a:t>
                      </a:r>
                      <a:endParaRPr lang="tr-TR" sz="11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12,</a:t>
                      </a:r>
                      <a:endParaRPr lang="tr-TR" sz="11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5182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SINIF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SINIF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SINIF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SINIF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rowSpan="15"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effectLst/>
                        </a:rPr>
                        <a:t>ORTAK DERSLER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TÜRK DİLİ VE EDEBİYATI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5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5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5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5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 dirty="0">
                          <a:effectLst/>
                        </a:rPr>
                        <a:t>DİN KÜLTÜRÜ VE AHLAK BİLGİSİ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TARİH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T.C. İNKILÂP TARİHİ VE ATATÜRKÇÜLÜK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 dirty="0">
                          <a:effectLst/>
                        </a:rPr>
                        <a:t>COĞRAFYA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MATEMATİK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6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6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FİZİK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KİMYA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BİYOLOJİ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FELSEFE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BİRİNCİ YABANCI DİL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4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4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4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4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İKİNCİ YABANCI DİL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BEDEN EĞİTİMİ VE SPOR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GÖRSEL SANATLAR/MÜZİK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03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>
                          <a:effectLst/>
                        </a:rPr>
                        <a:t>SAĞLIK BİLGİSİ VE TRAFİK KÜLTÜRÜ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1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50530">
                <a:tc>
                  <a:txBody>
                    <a:bodyPr/>
                    <a:lstStyle/>
                    <a:p>
                      <a:pPr algn="l" fontAlgn="t"/>
                      <a:r>
                        <a:rPr lang="tr-TR" sz="3200" b="1" u="none" strike="noStrike" dirty="0">
                          <a:effectLst/>
                        </a:rPr>
                        <a:t> </a:t>
                      </a:r>
                      <a:endParaRPr lang="tr-TR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u="none" strike="noStrike" dirty="0">
                          <a:effectLst/>
                        </a:rPr>
                        <a:t>ORTAK DERS SAATİ TOPLAMI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>
                          <a:effectLst/>
                        </a:rPr>
                        <a:t>34</a:t>
                      </a:r>
                      <a:endParaRPr lang="tr-TR" sz="16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>
                          <a:effectLst/>
                        </a:rPr>
                        <a:t>35</a:t>
                      </a:r>
                      <a:endParaRPr lang="tr-TR" sz="16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>
                          <a:effectLst/>
                        </a:rPr>
                        <a:t>21</a:t>
                      </a:r>
                      <a:endParaRPr lang="tr-TR" sz="16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/>
                        </a:rPr>
                        <a:t>19</a:t>
                      </a:r>
                      <a:endParaRPr lang="tr-TR" sz="16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6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857748"/>
              </p:ext>
            </p:extLst>
          </p:nvPr>
        </p:nvGraphicFramePr>
        <p:xfrm>
          <a:off x="1727517" y="4943060"/>
          <a:ext cx="8648934" cy="1311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2722"/>
                <a:gridCol w="473832"/>
                <a:gridCol w="2902811"/>
                <a:gridCol w="787335"/>
                <a:gridCol w="646320"/>
                <a:gridCol w="728578"/>
                <a:gridCol w="787336"/>
              </a:tblGrid>
              <a:tr h="32799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SEÇMELİ DERSLER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 dirty="0" smtClean="0">
                          <a:effectLst/>
                          <a:latin typeface="+mn-lt"/>
                        </a:rPr>
                        <a:t>SEÇMELİ</a:t>
                      </a:r>
                      <a:r>
                        <a:rPr lang="tr-TR" sz="1400" b="1" u="none" strike="noStrike" baseline="0" dirty="0" smtClean="0">
                          <a:effectLst/>
                          <a:latin typeface="+mn-lt"/>
                        </a:rPr>
                        <a:t> İNGİLİZCE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>
                          <a:effectLst/>
                        </a:rPr>
                        <a:t>-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>
                          <a:effectLst/>
                        </a:rPr>
                        <a:t>-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279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SEÇMELİ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TARİH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tr-TR" sz="16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279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SEÇMELİ COĞREFYA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tr-TR" sz="16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tr-TR" sz="16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tr-TR" sz="16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279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SEÇMELİ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BEDEN EĞİTİMİ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>
                          <a:effectLst/>
                        </a:rPr>
                        <a:t>-</a:t>
                      </a:r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/>
                        </a:rPr>
                        <a:t>-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6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68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tr-TR" sz="5300" b="1" dirty="0" smtClean="0">
                <a:solidFill>
                  <a:srgbClr val="FF0000"/>
                </a:solidFill>
              </a:rPr>
              <a:t>SÖZEL BÖLÜMLER</a:t>
            </a: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endParaRPr lang="tr-TR" dirty="0"/>
          </a:p>
        </p:txBody>
      </p:sp>
      <p:pic>
        <p:nvPicPr>
          <p:cNvPr id="4" name="3 İçerik Yer Tutucusu" descr="sayc4b1sal-sc3b6z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870" y="742123"/>
            <a:ext cx="8114587" cy="553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775712"/>
              </p:ext>
            </p:extLst>
          </p:nvPr>
        </p:nvGraphicFramePr>
        <p:xfrm>
          <a:off x="304798" y="272141"/>
          <a:ext cx="11473544" cy="6389916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{8A107856-5554-42FB-B03E-39F5DBC370BA}</a:tableStyleId>
              </a:tblPr>
              <a:tblGrid>
                <a:gridCol w="5736772"/>
                <a:gridCol w="5736772"/>
              </a:tblGrid>
              <a:tr h="4915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Animasyon ve Oyun Tasarımı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İlahiyat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15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Azerbaycan Türkçesi ve Edebiyatı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İslami İlimler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15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Basın ve Yayın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Okul Öncesi Öğretmenliği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15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Coğrafya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Özel Eğitim Öğretmenliği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15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Coğrafya Öğretmenliği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Radyo, Televizyon ve Sinema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15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Çağdaş Türk Lehçeleri ve Edebiyatları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Reklamcılık ve Halkla İlişkiler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15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Film Tasarım ve Yazarlık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Sanat Tarihi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15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Film Tasarım ve Yönetmenliği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Sosyal Bilgiler Öğretmenliği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15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Gastronomi ve Mutfak Sanatları 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Tarih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15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Gazetecilik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Tarih Öğretmenliği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15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Görsel İletişim Tasarımı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Türk Dili ve Edebiyatı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15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Halkla İlişkiler ve Reklamcılık 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Türk Dili ve Edebiyatı Öğretmenliği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15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Halkla İlişkiler ve Tanıtım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Türkçe Öğretmenliği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7180681"/>
              </p:ext>
            </p:extLst>
          </p:nvPr>
        </p:nvGraphicFramePr>
        <p:xfrm>
          <a:off x="1996620" y="333625"/>
          <a:ext cx="7969014" cy="4594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370"/>
                <a:gridCol w="4677164"/>
                <a:gridCol w="658370"/>
                <a:gridCol w="658370"/>
                <a:gridCol w="658370"/>
                <a:gridCol w="658370"/>
              </a:tblGrid>
              <a:tr h="176023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effectLst/>
                        </a:rPr>
                        <a:t>ANADOLU LİSESİ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3991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HAFTALIK DERS ÇİZELGESİ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39915"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DERSLER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9,</a:t>
                      </a:r>
                      <a:endParaRPr lang="tr-TR" sz="11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10,</a:t>
                      </a:r>
                      <a:endParaRPr lang="tr-TR" sz="11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</a:t>
                      </a:r>
                      <a:endParaRPr lang="tr-TR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12,</a:t>
                      </a:r>
                      <a:endParaRPr lang="tr-TR" sz="11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9915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SINIF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SINIF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SINIF</a:t>
                      </a:r>
                      <a:endParaRPr lang="tr-TR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u="none" strike="noStrike">
                          <a:effectLst/>
                        </a:rPr>
                        <a:t>SINIF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6023">
                <a:tc rowSpan="15"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effectLst/>
                        </a:rPr>
                        <a:t>ORTAK DERSLER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 dirty="0">
                          <a:effectLst/>
                        </a:rPr>
                        <a:t>TÜRK DİLİ VE EDEBİYATI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5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5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5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60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DİN KÜLTÜRÜ VE AHLAK BİLGİSİ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60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TARİH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60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T.C. İNKILÂP TARİHİ VE ATATÜRKÇÜLÜK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60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COĞRAFYA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60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MATEMATİK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6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6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60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FİZİK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60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KİMYA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60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BİYOLOJİ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60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FELSEFE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60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BİRİNCİ YABANCI DİL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4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4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4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60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İKİNCİ YABANCI DİL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60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BEDEN EĞİTİMİ VE SPOR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60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GÖRSEL SANATLAR/MÜZİK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effectLst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760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>
                          <a:effectLst/>
                        </a:rPr>
                        <a:t>SAĞLIK BİLGİSİ VE TRAFİK KÜLTÜRÜ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1</a:t>
                      </a:r>
                      <a:endParaRPr lang="tr-TR" sz="14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92666">
                <a:tc>
                  <a:txBody>
                    <a:bodyPr/>
                    <a:lstStyle/>
                    <a:p>
                      <a:pPr algn="l" fontAlgn="t"/>
                      <a:r>
                        <a:rPr lang="tr-TR" sz="3200" b="1" u="none" strike="noStrike" dirty="0">
                          <a:effectLst/>
                        </a:rPr>
                        <a:t> </a:t>
                      </a:r>
                      <a:endParaRPr lang="tr-TR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u="none" strike="noStrike" dirty="0">
                          <a:effectLst/>
                        </a:rPr>
                        <a:t>ORTAK DERS SAATİ TOPLAMI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>
                          <a:effectLst/>
                        </a:rPr>
                        <a:t>34</a:t>
                      </a:r>
                      <a:endParaRPr lang="tr-TR" sz="16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>
                          <a:effectLst/>
                        </a:rPr>
                        <a:t>35</a:t>
                      </a:r>
                      <a:endParaRPr lang="tr-TR" sz="1600" b="1" i="0" u="none" strike="noStrike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/>
                        </a:rPr>
                        <a:t>19</a:t>
                      </a:r>
                      <a:endParaRPr lang="tr-TR" sz="16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857748"/>
              </p:ext>
            </p:extLst>
          </p:nvPr>
        </p:nvGraphicFramePr>
        <p:xfrm>
          <a:off x="2019065" y="5022574"/>
          <a:ext cx="8011885" cy="936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1639"/>
                <a:gridCol w="494061"/>
                <a:gridCol w="2633870"/>
                <a:gridCol w="729343"/>
                <a:gridCol w="598714"/>
                <a:gridCol w="674914"/>
                <a:gridCol w="729344"/>
              </a:tblGrid>
              <a:tr h="26750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SEÇMELİ DERSLER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 dirty="0">
                          <a:effectLst/>
                          <a:latin typeface="+mn-lt"/>
                        </a:rPr>
                        <a:t>SEÇMELİ TÜRK DİLİ VE EDEBİYATI (2)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 smtClean="0">
                          <a:effectLst/>
                        </a:rPr>
                        <a:t>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154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SEÇMELİ PSİKOLOJİ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154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SEÇMELİ COĞREFYA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tr-TR" sz="14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154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SEÇMELİ</a:t>
                      </a:r>
                      <a:r>
                        <a:rPr lang="tr-T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DEMOKRASİ VE İNSAN HAKLARI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effectLst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effectLst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4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7091242"/>
              </p:ext>
            </p:extLst>
          </p:nvPr>
        </p:nvGraphicFramePr>
        <p:xfrm>
          <a:off x="2001075" y="6056243"/>
          <a:ext cx="8044072" cy="490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4867"/>
                <a:gridCol w="498823"/>
                <a:gridCol w="2666056"/>
                <a:gridCol w="725286"/>
                <a:gridCol w="593415"/>
                <a:gridCol w="692318"/>
                <a:gridCol w="703307"/>
              </a:tblGrid>
              <a:tr h="2451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 smtClean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 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u="none" strike="noStrike" dirty="0" smtClean="0">
                          <a:effectLst/>
                        </a:rPr>
                        <a:t>SEÇMELİ TARİH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>
                          <a:effectLst/>
                        </a:rPr>
                        <a:t>-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2451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SEÇMELİ</a:t>
                      </a:r>
                      <a:r>
                        <a:rPr lang="tr-TR" sz="11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BEDEN EĞİTİMİ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effectLst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u="none" strike="noStrike" dirty="0">
                          <a:effectLst/>
                        </a:rPr>
                        <a:t>-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42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33322" y="5056394"/>
            <a:ext cx="476747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tr-TR" sz="4000" dirty="0" smtClean="0">
                <a:solidFill>
                  <a:srgbClr val="92D050"/>
                </a:solidFill>
                <a:latin typeface="Comic Sans MS" pitchFamily="66" charset="0"/>
              </a:rPr>
              <a:t>ü</a:t>
            </a:r>
            <a:r>
              <a:rPr lang="tr-TR" sz="4000" dirty="0" smtClean="0">
                <a:solidFill>
                  <a:schemeClr val="accent1"/>
                </a:solidFill>
                <a:latin typeface="Comic Sans MS" pitchFamily="66" charset="0"/>
              </a:rPr>
              <a:t>p</a:t>
            </a:r>
            <a:r>
              <a:rPr lang="tr-TR" sz="4000" dirty="0" smtClean="0">
                <a:latin typeface="Comic Sans MS" pitchFamily="66" charset="0"/>
              </a:rPr>
              <a:t> </a:t>
            </a:r>
            <a:r>
              <a:rPr lang="tr-TR" sz="4000" dirty="0" smtClean="0">
                <a:solidFill>
                  <a:schemeClr val="accent4"/>
                </a:solidFill>
                <a:latin typeface="Comic Sans MS" pitchFamily="66" charset="0"/>
              </a:rPr>
              <a:t>Ö</a:t>
            </a:r>
            <a:r>
              <a:rPr lang="tr-TR" sz="4000" dirty="0" smtClean="0">
                <a:solidFill>
                  <a:srgbClr val="7030A0"/>
                </a:solidFill>
                <a:latin typeface="Comic Sans MS" pitchFamily="66" charset="0"/>
              </a:rPr>
              <a:t>Z</a:t>
            </a:r>
            <a:r>
              <a:rPr lang="tr-TR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</a:t>
            </a:r>
            <a:r>
              <a:rPr lang="tr-TR" sz="4000" dirty="0" smtClean="0">
                <a:solidFill>
                  <a:srgbClr val="C00000"/>
                </a:solidFill>
                <a:latin typeface="Comic Sans MS" pitchFamily="66" charset="0"/>
              </a:rPr>
              <a:t>Ğ</a:t>
            </a:r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</a:t>
            </a:r>
            <a:r>
              <a:rPr lang="tr-TR" sz="4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U</a:t>
            </a:r>
            <a:r>
              <a:rPr lang="tr-TR" sz="4000" dirty="0" smtClean="0">
                <a:latin typeface="Comic Sans MS" pitchFamily="66" charset="0"/>
              </a:rPr>
              <a:t/>
            </a:r>
            <a:br>
              <a:rPr lang="tr-TR" sz="4000" dirty="0" smtClean="0">
                <a:latin typeface="Comic Sans MS" pitchFamily="66" charset="0"/>
              </a:rPr>
            </a:br>
            <a:r>
              <a:rPr lang="tr-TR" sz="4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R</a:t>
            </a: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tr-TR" sz="4000" dirty="0" smtClean="0">
                <a:solidFill>
                  <a:srgbClr val="0066FF"/>
                </a:solidFill>
                <a:latin typeface="Comic Sans MS" pitchFamily="66" charset="0"/>
              </a:rPr>
              <a:t>h</a:t>
            </a:r>
            <a:r>
              <a:rPr lang="tr-TR" sz="4000" dirty="0" smtClean="0">
                <a:solidFill>
                  <a:srgbClr val="CC3300"/>
                </a:solidFill>
                <a:latin typeface="Comic Sans MS" pitchFamily="66" charset="0"/>
              </a:rPr>
              <a:t>b</a:t>
            </a:r>
            <a:r>
              <a:rPr lang="tr-TR" sz="4000" dirty="0" smtClean="0">
                <a:solidFill>
                  <a:schemeClr val="accent6"/>
                </a:solidFill>
                <a:latin typeface="Comic Sans MS" pitchFamily="66" charset="0"/>
              </a:rPr>
              <a:t>e</a:t>
            </a:r>
            <a:r>
              <a:rPr lang="tr-TR" sz="4000" dirty="0" smtClean="0">
                <a:solidFill>
                  <a:srgbClr val="7030A0"/>
                </a:solidFill>
                <a:latin typeface="Comic Sans MS" pitchFamily="66" charset="0"/>
              </a:rPr>
              <a:t>r</a:t>
            </a:r>
            <a:r>
              <a:rPr lang="tr-TR" sz="4000" dirty="0" smtClean="0">
                <a:latin typeface="Comic Sans MS" pitchFamily="66" charset="0"/>
              </a:rPr>
              <a:t> </a:t>
            </a:r>
            <a:r>
              <a:rPr lang="tr-TR" sz="4000" dirty="0" smtClean="0">
                <a:solidFill>
                  <a:srgbClr val="CC3300"/>
                </a:solidFill>
                <a:latin typeface="Comic Sans MS" pitchFamily="66" charset="0"/>
              </a:rPr>
              <a:t>Ö</a:t>
            </a:r>
            <a:r>
              <a:rPr lang="tr-TR" sz="4000" dirty="0" smtClean="0">
                <a:solidFill>
                  <a:srgbClr val="FFC000"/>
                </a:solidFill>
                <a:latin typeface="Comic Sans MS" pitchFamily="66" charset="0"/>
              </a:rPr>
              <a:t>ğ</a:t>
            </a:r>
            <a:r>
              <a:rPr lang="tr-TR" sz="4000" dirty="0" smtClean="0">
                <a:solidFill>
                  <a:srgbClr val="002060"/>
                </a:solidFill>
                <a:latin typeface="Comic Sans MS" pitchFamily="66" charset="0"/>
              </a:rPr>
              <a:t>r</a:t>
            </a:r>
            <a:r>
              <a:rPr lang="tr-TR" sz="4000" dirty="0" smtClean="0">
                <a:solidFill>
                  <a:schemeClr val="accent1"/>
                </a:solidFill>
                <a:latin typeface="Comic Sans MS" pitchFamily="66" charset="0"/>
              </a:rPr>
              <a:t>e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</a:t>
            </a:r>
            <a:r>
              <a:rPr lang="tr-TR" sz="4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m</a:t>
            </a: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tr-TR" sz="4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n</a:t>
            </a:r>
            <a:endParaRPr lang="tr-TR" sz="40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3 İçerik Yer Tutucusu" descr="YGS-sinavina-girecek-tum-ogrencilere-basarilar-diliyorum-Bugun-anahtar-cumleniz-Hersey-cok-guzel-o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854" y="169101"/>
            <a:ext cx="6217581" cy="44956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24000" y="1"/>
            <a:ext cx="9144000" cy="765175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1750"/>
              </a:spcBef>
              <a:buClr>
                <a:srgbClr val="FFFFFF"/>
              </a:buClr>
            </a:pP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Alan </a:t>
            </a:r>
            <a:r>
              <a:rPr lang="en-GB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Seçiminin</a:t>
            </a: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Önemi</a:t>
            </a:r>
            <a:endParaRPr lang="en-GB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31789" y="836614"/>
            <a:ext cx="4664754" cy="5553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b="1" dirty="0" smtClean="0"/>
              <a:t>Alan </a:t>
            </a:r>
            <a:r>
              <a:rPr lang="en-GB" sz="2000" b="1" dirty="0"/>
              <a:t>seçimiyle öğrenci geleceği ve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kariyerini planlamada ilk adımı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atmış </a:t>
            </a:r>
            <a:r>
              <a:rPr lang="en-GB" sz="2000" b="1" dirty="0" smtClean="0"/>
              <a:t>olacaktır</a:t>
            </a:r>
            <a:r>
              <a:rPr lang="tr-TR" sz="2000" b="1" dirty="0" smtClean="0"/>
              <a:t>.</a:t>
            </a:r>
          </a:p>
          <a:p>
            <a:pPr>
              <a:lnSpc>
                <a:spcPct val="100000"/>
              </a:lnSpc>
            </a:pPr>
            <a:endParaRPr lang="tr-TR" sz="2000" b="1" dirty="0"/>
          </a:p>
          <a:p>
            <a:pPr>
              <a:lnSpc>
                <a:spcPct val="100000"/>
              </a:lnSpc>
            </a:pPr>
            <a:r>
              <a:rPr lang="en-GB" sz="2000" b="1" dirty="0" smtClean="0"/>
              <a:t>Seçeceği </a:t>
            </a:r>
            <a:r>
              <a:rPr lang="en-GB" sz="2000" b="1" dirty="0"/>
              <a:t>alandaki 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başarısı onun gelecekteki 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başarılarının temelini oluşturacaktır</a:t>
            </a:r>
            <a:r>
              <a:rPr lang="en-GB" sz="2000" b="1" dirty="0" smtClean="0"/>
              <a:t>.</a:t>
            </a:r>
            <a:endParaRPr lang="tr-TR" sz="2000" b="1" dirty="0" smtClean="0"/>
          </a:p>
          <a:p>
            <a:pPr>
              <a:lnSpc>
                <a:spcPct val="100000"/>
              </a:lnSpc>
            </a:pPr>
            <a:endParaRPr lang="en-GB" sz="2000" b="1" dirty="0"/>
          </a:p>
          <a:p>
            <a:pPr>
              <a:lnSpc>
                <a:spcPct val="100000"/>
              </a:lnSpc>
            </a:pPr>
            <a:r>
              <a:rPr lang="en-GB" sz="2000" b="1" dirty="0"/>
              <a:t>Meslek seçiminin de temelini 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oluşturan bir seçim olduğundan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ötürü alanın 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içerdiği meslekleri iyi tanımak 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gerekmektedir.</a:t>
            </a:r>
          </a:p>
          <a:p>
            <a:pPr>
              <a:lnSpc>
                <a:spcPct val="100000"/>
              </a:lnSpc>
            </a:pPr>
            <a:endParaRPr lang="en-GB" sz="1600" b="1" dirty="0"/>
          </a:p>
          <a:p>
            <a:pPr>
              <a:lnSpc>
                <a:spcPct val="100000"/>
              </a:lnSpc>
            </a:pPr>
            <a:endParaRPr lang="en-GB" sz="16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55"/>
          <a:stretch>
            <a:fillRect/>
          </a:stretch>
        </p:blipFill>
        <p:spPr bwMode="auto">
          <a:xfrm>
            <a:off x="5375276" y="3378201"/>
            <a:ext cx="3240088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44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45"/>
          <a:stretch>
            <a:fillRect/>
          </a:stretch>
        </p:blipFill>
        <p:spPr bwMode="auto">
          <a:xfrm>
            <a:off x="8418514" y="836614"/>
            <a:ext cx="22494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064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66"/>
          <a:stretch>
            <a:fillRect/>
          </a:stretch>
        </p:blipFill>
        <p:spPr bwMode="auto">
          <a:xfrm>
            <a:off x="7824788" y="4868863"/>
            <a:ext cx="2843212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12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3391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/>
          </p:nvPr>
        </p:nvSpPr>
        <p:spPr>
          <a:xfrm>
            <a:off x="1558926" y="1339850"/>
            <a:ext cx="4968875" cy="5545138"/>
          </a:xfrm>
          <a:ln/>
        </p:spPr>
        <p:txBody>
          <a:bodyPr anchor="t">
            <a:normAutofit lnSpcReduction="10000"/>
          </a:bodyPr>
          <a:lstStyle/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FF33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tr-TR" sz="2400" b="1" dirty="0" smtClean="0">
                <a:solidFill>
                  <a:srgbClr val="FF3300"/>
                </a:solidFill>
              </a:rPr>
              <a:t>YKS</a:t>
            </a:r>
            <a:r>
              <a:rPr lang="en-GB" sz="2400" b="1" dirty="0" smtClean="0">
                <a:solidFill>
                  <a:srgbClr val="FF3300"/>
                </a:solidFill>
              </a:rPr>
              <a:t>’de  </a:t>
            </a:r>
            <a:r>
              <a:rPr lang="en-GB" sz="2400" b="1" dirty="0">
                <a:solidFill>
                  <a:srgbClr val="FF3300"/>
                </a:solidFill>
              </a:rPr>
              <a:t>yarışılacak aday sayısını,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FF33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>
                <a:solidFill>
                  <a:srgbClr val="FF3300"/>
                </a:solidFill>
              </a:rPr>
              <a:t>Hangi bölümlerin- mesleklerin tercih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FF33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>
                <a:solidFill>
                  <a:srgbClr val="FF3300"/>
                </a:solidFill>
              </a:rPr>
              <a:t>edilebileceğini belirler.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FF33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>
              <a:solidFill>
                <a:srgbClr val="FF3300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b="1" dirty="0"/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 dirty="0"/>
              <a:t>BİR MESLEK İSE: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Nasıl bir işte çalışılacağını,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İlerde iş bulup bulunamayacağını,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Toplumsal saygınlığı-sosyal prestiji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Kimlerle etkileşim-iletişim içinde  bulunacağını,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Nerde oturulacağını,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Yaşam tarzını,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Kiminle evlenileceğini,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Yaşam başarısını yaşam doyumunu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                                          </a:t>
            </a:r>
            <a:r>
              <a:rPr lang="en-GB" sz="2000" b="1" dirty="0"/>
              <a:t>ETKİLEYECEKTİR…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7176" y="763589"/>
            <a:ext cx="2733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1500"/>
              </a:spcBef>
              <a:buClr>
                <a:srgbClr val="FF3300"/>
              </a:buClr>
            </a:pPr>
            <a:r>
              <a:rPr lang="en-GB" sz="2400" b="1">
                <a:solidFill>
                  <a:srgbClr val="FF3300"/>
                </a:solidFill>
              </a:rPr>
              <a:t>SEÇİLEN ALAN…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24000" y="1"/>
            <a:ext cx="9144000" cy="76517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1750"/>
              </a:spcBef>
              <a:buClr>
                <a:srgbClr val="FFFFFF"/>
              </a:buClr>
            </a:pPr>
            <a:r>
              <a:rPr lang="en-GB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Alan </a:t>
            </a:r>
            <a:r>
              <a:rPr lang="en-GB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Seçiminin</a:t>
            </a:r>
            <a:r>
              <a:rPr lang="en-GB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GB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Önemi</a:t>
            </a:r>
            <a:endParaRPr lang="en-GB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568"/>
          <a:stretch>
            <a:fillRect/>
          </a:stretch>
        </p:blipFill>
        <p:spPr bwMode="auto">
          <a:xfrm>
            <a:off x="7475538" y="908050"/>
            <a:ext cx="3192462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656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98"/>
          <a:stretch>
            <a:fillRect/>
          </a:stretch>
        </p:blipFill>
        <p:spPr bwMode="auto">
          <a:xfrm>
            <a:off x="6024564" y="2747963"/>
            <a:ext cx="3024187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19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01"/>
          <a:stretch>
            <a:fillRect/>
          </a:stretch>
        </p:blipFill>
        <p:spPr bwMode="auto">
          <a:xfrm>
            <a:off x="9282391" y="3082786"/>
            <a:ext cx="2459037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90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1796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08"/>
          <a:stretch>
            <a:fillRect/>
          </a:stretch>
        </p:blipFill>
        <p:spPr bwMode="auto">
          <a:xfrm>
            <a:off x="1524000" y="590550"/>
            <a:ext cx="91440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102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16275" y="188914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0" y="1"/>
            <a:ext cx="9144000" cy="76517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1750"/>
              </a:spcBef>
              <a:buClr>
                <a:srgbClr val="FFFFFF"/>
              </a:buClr>
            </a:pPr>
            <a:r>
              <a:rPr lang="en-GB" sz="2800" b="1">
                <a:solidFill>
                  <a:srgbClr val="FFFFFF"/>
                </a:solidFill>
              </a:rPr>
              <a:t>Alan Seçiminin Önemi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032626" y="5589588"/>
            <a:ext cx="3203575" cy="620712"/>
          </a:xfrm>
          <a:prstGeom prst="rect">
            <a:avLst/>
          </a:prstGeom>
          <a:gradFill rotWithShape="0">
            <a:gsLst>
              <a:gs pos="0">
                <a:srgbClr val="E8E8E8"/>
              </a:gs>
              <a:gs pos="50000">
                <a:srgbClr val="C0C0C0"/>
              </a:gs>
              <a:gs pos="100000">
                <a:srgbClr val="E8E8E8"/>
              </a:gs>
            </a:gsLst>
            <a:lin ang="5400000" scaled="1"/>
          </a:gradFill>
          <a:ln w="936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CC3300"/>
              </a:buClr>
            </a:pPr>
            <a:r>
              <a:rPr lang="en-GB" b="1">
                <a:solidFill>
                  <a:srgbClr val="CC3300"/>
                </a:solidFill>
              </a:rPr>
              <a:t>alan seçimi çok ÖNEMLİDİR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524001" y="3127375"/>
            <a:ext cx="3472069" cy="101784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FFFFF"/>
              </a:buClr>
            </a:pPr>
            <a:r>
              <a:rPr lang="en-GB" sz="2000" dirty="0" err="1">
                <a:solidFill>
                  <a:srgbClr val="FFFFFF"/>
                </a:solidFill>
              </a:rPr>
              <a:t>Sınava</a:t>
            </a:r>
            <a:r>
              <a:rPr lang="en-GB" sz="2000" dirty="0">
                <a:solidFill>
                  <a:srgbClr val="FFFFFF"/>
                </a:solidFill>
              </a:rPr>
              <a:t> hem </a:t>
            </a:r>
            <a:r>
              <a:rPr lang="en-GB" sz="2000" dirty="0" err="1">
                <a:solidFill>
                  <a:srgbClr val="FFFFFF"/>
                </a:solidFill>
              </a:rPr>
              <a:t>bilgi</a:t>
            </a:r>
            <a:r>
              <a:rPr lang="en-GB" sz="2000" dirty="0">
                <a:solidFill>
                  <a:srgbClr val="FFFFFF"/>
                </a:solidFill>
              </a:rPr>
              <a:t> hem de </a:t>
            </a:r>
            <a:r>
              <a:rPr lang="en-GB" sz="2000" dirty="0" err="1">
                <a:solidFill>
                  <a:srgbClr val="FFFFFF"/>
                </a:solidFill>
              </a:rPr>
              <a:t>psikolojik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bakımdan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iyi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ve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doğru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hazırlanabilmeniz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için</a:t>
            </a:r>
            <a:r>
              <a:rPr lang="en-GB" dirty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371114" y="466499"/>
            <a:ext cx="2296886" cy="317228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990099"/>
              </a:buClr>
              <a:buFont typeface="Wingdings" panose="05000000000000000000" pitchFamily="2" charset="2"/>
              <a:buNone/>
            </a:pPr>
            <a:r>
              <a:rPr lang="en-GB" sz="2000" b="1" dirty="0"/>
              <a:t>İstediğiniz </a:t>
            </a:r>
            <a:r>
              <a:rPr lang="en-GB" sz="2000" b="1" dirty="0" smtClean="0"/>
              <a:t>meslekleri </a:t>
            </a:r>
            <a:r>
              <a:rPr lang="en-GB" sz="2000" b="1" dirty="0"/>
              <a:t>kapsayan bir alan </a:t>
            </a:r>
          </a:p>
          <a:p>
            <a:pPr algn="ctr">
              <a:lnSpc>
                <a:spcPct val="100000"/>
              </a:lnSpc>
              <a:buClr>
                <a:srgbClr val="990099"/>
              </a:buClr>
              <a:buFont typeface="Wingdings" panose="05000000000000000000" pitchFamily="2" charset="2"/>
              <a:buNone/>
            </a:pPr>
            <a:r>
              <a:rPr lang="en-GB" sz="2000" b="1" dirty="0"/>
              <a:t>seçmediğiniz takdirde, o meslekleri edinme şansınız çok azalacağı için,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524000" y="835026"/>
            <a:ext cx="3803374" cy="123328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/>
              <a:t>Elde ettiğiniz başarı puanları, AOBP olarak </a:t>
            </a:r>
            <a:r>
              <a:rPr lang="tr-TR" dirty="0" smtClean="0"/>
              <a:t>YKS</a:t>
            </a:r>
            <a:r>
              <a:rPr lang="en-GB" dirty="0" smtClean="0"/>
              <a:t> </a:t>
            </a:r>
            <a:r>
              <a:rPr lang="en-GB" dirty="0"/>
              <a:t>puanlarınıza ekleneceği ve sınav başarınıza etki edeceği için,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29682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08"/>
          <a:stretch>
            <a:fillRect/>
          </a:stretch>
        </p:blipFill>
        <p:spPr bwMode="auto">
          <a:xfrm>
            <a:off x="8617744" y="3207886"/>
            <a:ext cx="3419475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00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37"/>
          <a:stretch>
            <a:fillRect/>
          </a:stretch>
        </p:blipFill>
        <p:spPr bwMode="auto">
          <a:xfrm>
            <a:off x="6567488" y="765176"/>
            <a:ext cx="4100512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30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24000" y="1"/>
            <a:ext cx="9144000" cy="76517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1875"/>
              </a:spcBef>
              <a:buClr>
                <a:srgbClr val="FFFFFF"/>
              </a:buClr>
            </a:pPr>
            <a:r>
              <a:rPr lang="en-GB" sz="3000" b="1">
                <a:solidFill>
                  <a:srgbClr val="FFFFFF"/>
                </a:solidFill>
              </a:rPr>
              <a:t>ALAN SEÇİMİ İÇİN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74826" y="981076"/>
            <a:ext cx="3673475" cy="56880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dirty="0"/>
              <a:t>1-KİŞİNİN YETENEKLERİNİN </a:t>
            </a:r>
          </a:p>
          <a:p>
            <a:pPr>
              <a:lnSpc>
                <a:spcPct val="100000"/>
              </a:lnSpc>
            </a:pPr>
            <a:r>
              <a:rPr lang="en-GB" sz="1600" b="1" dirty="0"/>
              <a:t>BELİRLENMESİ</a:t>
            </a:r>
          </a:p>
          <a:p>
            <a:pPr>
              <a:lnSpc>
                <a:spcPct val="100000"/>
              </a:lnSpc>
            </a:pPr>
            <a:r>
              <a:rPr lang="en-GB" sz="1600" b="1" dirty="0"/>
              <a:t>(BEN NELER YAPABİLİRİM,</a:t>
            </a:r>
          </a:p>
          <a:p>
            <a:pPr>
              <a:lnSpc>
                <a:spcPct val="100000"/>
              </a:lnSpc>
            </a:pPr>
            <a:r>
              <a:rPr lang="en-GB" sz="1600" b="1" dirty="0"/>
              <a:t>HANGİ EĞİTİM PROGRAMINDA </a:t>
            </a:r>
          </a:p>
          <a:p>
            <a:pPr>
              <a:lnSpc>
                <a:spcPct val="100000"/>
              </a:lnSpc>
            </a:pPr>
            <a:r>
              <a:rPr lang="en-GB" sz="1600" b="1" dirty="0"/>
              <a:t>BAŞARILI OLABİLİRİM</a:t>
            </a:r>
          </a:p>
          <a:p>
            <a:pPr>
              <a:lnSpc>
                <a:spcPct val="100000"/>
              </a:lnSpc>
            </a:pPr>
            <a:endParaRPr lang="en-GB" sz="1600" b="1" dirty="0"/>
          </a:p>
          <a:p>
            <a:pPr>
              <a:lnSpc>
                <a:spcPct val="100000"/>
              </a:lnSpc>
            </a:pPr>
            <a:endParaRPr lang="en-GB" sz="1600" b="1" dirty="0"/>
          </a:p>
          <a:p>
            <a:pPr>
              <a:lnSpc>
                <a:spcPct val="100000"/>
              </a:lnSpc>
            </a:pPr>
            <a:r>
              <a:rPr lang="en-GB" sz="1600" b="1" dirty="0"/>
              <a:t>2-İLGİ ALANLARININ </a:t>
            </a:r>
          </a:p>
          <a:p>
            <a:pPr>
              <a:lnSpc>
                <a:spcPct val="100000"/>
              </a:lnSpc>
            </a:pPr>
            <a:r>
              <a:rPr lang="en-GB" sz="1600" b="1" dirty="0"/>
              <a:t>BELİRLENMESİ.</a:t>
            </a:r>
          </a:p>
          <a:p>
            <a:pPr>
              <a:lnSpc>
                <a:spcPct val="100000"/>
              </a:lnSpc>
            </a:pPr>
            <a:r>
              <a:rPr lang="en-GB" sz="1600" b="1" dirty="0"/>
              <a:t>(BEN NELERİ </a:t>
            </a:r>
          </a:p>
          <a:p>
            <a:pPr>
              <a:lnSpc>
                <a:spcPct val="100000"/>
              </a:lnSpc>
            </a:pPr>
            <a:r>
              <a:rPr lang="en-GB" sz="1600" b="1" dirty="0"/>
              <a:t>YAPMAKTAN HOŞLANIRIM)</a:t>
            </a:r>
            <a:r>
              <a:rPr lang="ar-SA" sz="1600" b="1" dirty="0">
                <a:cs typeface="Arial" panose="020B0604020202020204" pitchFamily="34" charset="0"/>
              </a:rPr>
              <a:t>‏</a:t>
            </a:r>
            <a:endParaRPr lang="en-GB" sz="1600" b="1" dirty="0"/>
          </a:p>
          <a:p>
            <a:pPr>
              <a:lnSpc>
                <a:spcPct val="100000"/>
              </a:lnSpc>
            </a:pPr>
            <a:endParaRPr lang="en-GB" sz="1600" b="1" dirty="0"/>
          </a:p>
          <a:p>
            <a:pPr>
              <a:lnSpc>
                <a:spcPct val="100000"/>
              </a:lnSpc>
            </a:pPr>
            <a:endParaRPr lang="en-GB" sz="1600" b="1" dirty="0"/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sz="1600" b="1" dirty="0"/>
              <a:t>3-İŞ DEĞERLERİNİN BELİRLENMESİ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sz="1600" b="1" dirty="0"/>
              <a:t>(BEN NE İSTİYORUM) 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sz="1600" b="1" dirty="0"/>
              <a:t>MESLEKTE </a:t>
            </a:r>
            <a:r>
              <a:rPr lang="en-GB" sz="1600" b="1" dirty="0" smtClean="0"/>
              <a:t>NEYE</a:t>
            </a:r>
            <a:endParaRPr lang="tr-TR" sz="1600" b="1" dirty="0" smtClean="0"/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sz="1600" b="1" dirty="0" smtClean="0"/>
              <a:t> </a:t>
            </a:r>
            <a:r>
              <a:rPr lang="en-GB" sz="1600" b="1" dirty="0"/>
              <a:t>ÖNEM VERİYORSUNUZ,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sz="1600" b="1" dirty="0"/>
              <a:t>MESLEKTEKİ BEKLENTİNİZ NE?</a:t>
            </a:r>
          </a:p>
          <a:p>
            <a:pPr>
              <a:lnSpc>
                <a:spcPct val="100000"/>
              </a:lnSpc>
            </a:pPr>
            <a:r>
              <a:rPr lang="en-GB" sz="1400" b="1" dirty="0"/>
              <a:t> </a:t>
            </a:r>
          </a:p>
          <a:p>
            <a:pPr>
              <a:lnSpc>
                <a:spcPct val="100000"/>
              </a:lnSpc>
            </a:pPr>
            <a:endParaRPr lang="en-GB" sz="1400" b="1" dirty="0"/>
          </a:p>
          <a:p>
            <a:pPr>
              <a:lnSpc>
                <a:spcPct val="100000"/>
              </a:lnSpc>
            </a:pPr>
            <a:endParaRPr lang="en-GB" sz="1400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73"/>
          <a:stretch>
            <a:fillRect/>
          </a:stretch>
        </p:blipFill>
        <p:spPr bwMode="auto">
          <a:xfrm>
            <a:off x="5891610" y="3600678"/>
            <a:ext cx="2282825" cy="2981325"/>
          </a:xfrm>
          <a:prstGeom prst="rect">
            <a:avLst/>
          </a:prstGeom>
          <a:noFill/>
          <a:ln w="10152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12573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4338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61" b="14095"/>
          <a:stretch>
            <a:fillRect/>
          </a:stretch>
        </p:blipFill>
        <p:spPr bwMode="auto">
          <a:xfrm>
            <a:off x="8843963" y="940027"/>
            <a:ext cx="3348037" cy="2733675"/>
          </a:xfrm>
          <a:prstGeom prst="rect">
            <a:avLst/>
          </a:prstGeom>
          <a:noFill/>
          <a:ln w="10152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7361" b="14095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76517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1875"/>
              </a:spcBef>
              <a:buClr>
                <a:srgbClr val="FFFFFF"/>
              </a:buClr>
            </a:pPr>
            <a:r>
              <a:rPr lang="en-GB" sz="3000" b="1">
                <a:solidFill>
                  <a:srgbClr val="FFFFFF"/>
                </a:solidFill>
              </a:rPr>
              <a:t>ALAN SEÇİMİ İÇİN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37457" y="1196975"/>
            <a:ext cx="4967969" cy="49534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350"/>
              </a:spcBef>
            </a:pPr>
            <a:endParaRPr lang="en-GB" sz="1400" b="1" dirty="0"/>
          </a:p>
          <a:p>
            <a:pPr>
              <a:lnSpc>
                <a:spcPct val="80000"/>
              </a:lnSpc>
              <a:spcBef>
                <a:spcPts val="350"/>
              </a:spcBef>
            </a:pPr>
            <a:endParaRPr lang="en-GB" sz="1400" b="1" dirty="0"/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sz="1600" b="1" dirty="0"/>
              <a:t>4-KİŞİLİK ÖZELLİKLERİNİN 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sz="1600" b="1" dirty="0"/>
              <a:t>BELİRLENMESİ(KARAKTERİM NASIL) 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endParaRPr lang="en-GB" sz="1600" b="1" dirty="0"/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sz="1600" b="1" dirty="0"/>
              <a:t>MESLEK SEÇİMİNDEKİ İSABET,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sz="1600" b="1" dirty="0"/>
              <a:t>KİŞİLİK ÖZELLİKLERİNİ ÇOK İYİ TANIYIP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sz="1600" b="1" dirty="0"/>
              <a:t>BUNLAR DOĞRULTUSUNDA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sz="1600" b="1" dirty="0"/>
              <a:t> MESLEKLERE YÖNELMEYE BAĞLIDIR.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endParaRPr lang="en-GB" sz="1600" b="1" dirty="0"/>
          </a:p>
          <a:p>
            <a:pPr>
              <a:lnSpc>
                <a:spcPct val="80000"/>
              </a:lnSpc>
              <a:spcBef>
                <a:spcPts val="350"/>
              </a:spcBef>
            </a:pPr>
            <a:endParaRPr lang="en-GB" sz="1600" b="1" dirty="0"/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sz="1600" b="1" dirty="0"/>
              <a:t>5-İLGİ DUYULAN MESLEKLERİN 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sz="1600" b="1" dirty="0"/>
              <a:t>TANINMASI.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endParaRPr lang="en-GB" sz="1600" b="1" dirty="0"/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sz="1600" b="1" dirty="0"/>
              <a:t>NE KADAR KAZANABİLİRİM 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sz="1600" b="1" dirty="0"/>
              <a:t>YERİNE BEN HANGİ İŞİ EN İYİ VE 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sz="1600" b="1" dirty="0"/>
              <a:t>SEVEREK YAPABİLİRİM.</a:t>
            </a:r>
          </a:p>
          <a:p>
            <a:pPr>
              <a:lnSpc>
                <a:spcPct val="80000"/>
              </a:lnSpc>
              <a:spcBef>
                <a:spcPts val="350"/>
              </a:spcBef>
            </a:pPr>
            <a:endParaRPr lang="en-GB" sz="1400" b="1" dirty="0"/>
          </a:p>
          <a:p>
            <a:pPr>
              <a:lnSpc>
                <a:spcPct val="80000"/>
              </a:lnSpc>
              <a:spcBef>
                <a:spcPts val="350"/>
              </a:spcBef>
            </a:pPr>
            <a:endParaRPr lang="en-GB" sz="1400" b="1" dirty="0"/>
          </a:p>
          <a:p>
            <a:pPr>
              <a:lnSpc>
                <a:spcPct val="100000"/>
              </a:lnSpc>
            </a:pPr>
            <a:endParaRPr lang="en-GB" sz="1400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77"/>
          <a:stretch>
            <a:fillRect/>
          </a:stretch>
        </p:blipFill>
        <p:spPr bwMode="auto">
          <a:xfrm rot="20795633">
            <a:off x="6174960" y="2799671"/>
            <a:ext cx="2362200" cy="2924175"/>
          </a:xfrm>
          <a:prstGeom prst="rect">
            <a:avLst/>
          </a:prstGeom>
          <a:noFill/>
          <a:ln w="10152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7277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7598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/>
          </p:nvPr>
        </p:nvSpPr>
        <p:spPr>
          <a:xfrm>
            <a:off x="1703388" y="1784350"/>
            <a:ext cx="4392612" cy="5073650"/>
          </a:xfrm>
          <a:ln/>
        </p:spPr>
        <p:txBody>
          <a:bodyPr anchor="t"/>
          <a:lstStyle/>
          <a:p>
            <a:pPr marL="339725" indent="-339725">
              <a:lnSpc>
                <a:spcPct val="100000"/>
              </a:lnSpc>
              <a:spcBef>
                <a:spcPts val="9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600" b="1"/>
          </a:p>
          <a:p>
            <a:pPr marL="339725" indent="-339725">
              <a:lnSpc>
                <a:spcPct val="10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/>
          </a:p>
          <a:p>
            <a:pPr marL="339725" indent="-339725">
              <a:lnSpc>
                <a:spcPct val="10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/>
          </a:p>
          <a:p>
            <a:pPr marL="339725" indent="-339725">
              <a:lnSpc>
                <a:spcPct val="10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/>
          </a:p>
          <a:p>
            <a:pPr marL="339725" indent="-339725">
              <a:lnSpc>
                <a:spcPct val="10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76517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1625"/>
              </a:spcBef>
              <a:buClr>
                <a:srgbClr val="FFFFFF"/>
              </a:buClr>
            </a:pPr>
            <a:r>
              <a:rPr lang="en-GB" sz="2600" b="1">
                <a:solidFill>
                  <a:srgbClr val="FFFFFF"/>
                </a:solidFill>
              </a:rPr>
              <a:t>Bu soruların cevabı bilinmelidir;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1" y="981075"/>
            <a:ext cx="2411413" cy="15113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FFFFF"/>
              </a:buClr>
            </a:pPr>
            <a:endParaRPr lang="en-GB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GB"/>
              <a:t>Hangi alanda, </a:t>
            </a:r>
          </a:p>
          <a:p>
            <a:pPr algn="ctr">
              <a:lnSpc>
                <a:spcPct val="100000"/>
              </a:lnSpc>
            </a:pPr>
            <a:r>
              <a:rPr lang="en-GB"/>
              <a:t>hangi dersler </a:t>
            </a:r>
          </a:p>
          <a:p>
            <a:pPr algn="ctr">
              <a:lnSpc>
                <a:spcPct val="100000"/>
              </a:lnSpc>
            </a:pPr>
            <a:r>
              <a:rPr lang="en-GB"/>
              <a:t>haftada kaç saat </a:t>
            </a:r>
          </a:p>
          <a:p>
            <a:pPr algn="ctr">
              <a:lnSpc>
                <a:spcPct val="100000"/>
              </a:lnSpc>
            </a:pPr>
            <a:r>
              <a:rPr lang="en-GB"/>
              <a:t>okutuluyor?</a:t>
            </a:r>
          </a:p>
          <a:p>
            <a:pPr algn="ctr">
              <a:lnSpc>
                <a:spcPct val="100000"/>
              </a:lnSpc>
            </a:pPr>
            <a:endParaRPr lang="en-GB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607266" y="1627188"/>
            <a:ext cx="2266950" cy="14382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endParaRPr lang="en-GB" dirty="0"/>
          </a:p>
          <a:p>
            <a:pPr algn="ctr">
              <a:lnSpc>
                <a:spcPct val="100000"/>
              </a:lnSpc>
            </a:pPr>
            <a:r>
              <a:rPr lang="en-GB" dirty="0"/>
              <a:t>Hangi bölümlere </a:t>
            </a:r>
          </a:p>
          <a:p>
            <a:pPr algn="ctr">
              <a:lnSpc>
                <a:spcPct val="100000"/>
              </a:lnSpc>
            </a:pPr>
            <a:r>
              <a:rPr lang="en-GB" dirty="0"/>
              <a:t>hangi puan türüyle </a:t>
            </a:r>
          </a:p>
          <a:p>
            <a:pPr algn="ctr">
              <a:lnSpc>
                <a:spcPct val="100000"/>
              </a:lnSpc>
            </a:pPr>
            <a:r>
              <a:rPr lang="en-GB" dirty="0"/>
              <a:t>giriliyor?</a:t>
            </a:r>
          </a:p>
          <a:p>
            <a:pPr algn="ctr">
              <a:lnSpc>
                <a:spcPct val="100000"/>
              </a:lnSpc>
            </a:pPr>
            <a:endParaRPr lang="en-GB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546069" y="1060222"/>
            <a:ext cx="2795360" cy="143215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dirty="0">
                <a:solidFill>
                  <a:srgbClr val="FFFFFF"/>
                </a:solidFill>
              </a:rPr>
              <a:t>Hangi derslerde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dirty="0">
                <a:solidFill>
                  <a:srgbClr val="FFFFFF"/>
                </a:solidFill>
              </a:rPr>
              <a:t>başarınız daha yüksek?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64"/>
          <a:stretch>
            <a:fillRect/>
          </a:stretch>
        </p:blipFill>
        <p:spPr bwMode="auto">
          <a:xfrm>
            <a:off x="1524001" y="3575050"/>
            <a:ext cx="6372225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36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0" t="18753" r="27660" b="10939"/>
          <a:stretch>
            <a:fillRect/>
          </a:stretch>
        </p:blipFill>
        <p:spPr bwMode="auto">
          <a:xfrm>
            <a:off x="8633732" y="3803196"/>
            <a:ext cx="1822450" cy="2520950"/>
          </a:xfrm>
          <a:prstGeom prst="rect">
            <a:avLst/>
          </a:prstGeom>
          <a:noFill/>
          <a:ln w="190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7660" t="18753" r="27660" b="10939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7745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20" b="17587"/>
          <a:stretch>
            <a:fillRect/>
          </a:stretch>
        </p:blipFill>
        <p:spPr bwMode="auto">
          <a:xfrm>
            <a:off x="6959600" y="4832350"/>
            <a:ext cx="3132138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39120" b="175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76517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1625"/>
              </a:spcBef>
              <a:buClr>
                <a:srgbClr val="FFFFFF"/>
              </a:buClr>
            </a:pPr>
            <a:r>
              <a:rPr lang="tr-TR" sz="2600" b="1" dirty="0" smtClean="0">
                <a:solidFill>
                  <a:srgbClr val="FFFFFF"/>
                </a:solidFill>
              </a:rPr>
              <a:t>YKS</a:t>
            </a:r>
            <a:r>
              <a:rPr lang="en-GB" sz="2600" b="1" dirty="0" smtClean="0">
                <a:solidFill>
                  <a:srgbClr val="FFFFFF"/>
                </a:solidFill>
              </a:rPr>
              <a:t>’DE </a:t>
            </a:r>
            <a:r>
              <a:rPr lang="en-GB" sz="2600" b="1" dirty="0">
                <a:solidFill>
                  <a:srgbClr val="FFFFFF"/>
                </a:solidFill>
              </a:rPr>
              <a:t>YÜKSEK BAŞARI İÇİN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47850" y="2349500"/>
            <a:ext cx="3600450" cy="3384550"/>
          </a:xfrm>
          <a:prstGeom prst="rect">
            <a:avLst/>
          </a:prstGeom>
          <a:gradFill rotWithShape="0">
            <a:gsLst>
              <a:gs pos="0">
                <a:srgbClr val="FF99CC"/>
              </a:gs>
              <a:gs pos="50000">
                <a:srgbClr val="FEFEFE"/>
              </a:gs>
              <a:gs pos="100000">
                <a:srgbClr val="FF99CC"/>
              </a:gs>
            </a:gsLst>
            <a:lin ang="5400000" scaled="1"/>
          </a:gradFill>
          <a:ln w="9360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endParaRPr lang="en-GB" b="1" dirty="0"/>
          </a:p>
          <a:p>
            <a:pPr algn="ctr">
              <a:lnSpc>
                <a:spcPct val="100000"/>
              </a:lnSpc>
            </a:pPr>
            <a:endParaRPr lang="en-GB" b="1" dirty="0"/>
          </a:p>
          <a:p>
            <a:pPr algn="ctr">
              <a:lnSpc>
                <a:spcPct val="100000"/>
              </a:lnSpc>
            </a:pPr>
            <a:r>
              <a:rPr lang="en-GB" b="1" dirty="0"/>
              <a:t>DOĞRU BİR ALAN SEÇİMİ </a:t>
            </a:r>
          </a:p>
          <a:p>
            <a:pPr algn="ctr">
              <a:lnSpc>
                <a:spcPct val="100000"/>
              </a:lnSpc>
            </a:pPr>
            <a:r>
              <a:rPr lang="en-GB" b="1" dirty="0"/>
              <a:t>+</a:t>
            </a:r>
          </a:p>
          <a:p>
            <a:pPr algn="ctr">
              <a:lnSpc>
                <a:spcPct val="100000"/>
              </a:lnSpc>
            </a:pPr>
            <a:r>
              <a:rPr lang="en-GB" b="1" dirty="0"/>
              <a:t>OKUL BAŞARISI (OBP)</a:t>
            </a:r>
            <a:r>
              <a:rPr lang="ar-SA" b="1" dirty="0">
                <a:cs typeface="Arial" panose="020B0604020202020204" pitchFamily="34" charset="0"/>
              </a:rPr>
              <a:t>‏</a:t>
            </a:r>
            <a:endParaRPr lang="en-GB" b="1" dirty="0"/>
          </a:p>
          <a:p>
            <a:pPr algn="ctr">
              <a:lnSpc>
                <a:spcPct val="100000"/>
              </a:lnSpc>
            </a:pPr>
            <a:r>
              <a:rPr lang="en-GB" b="1" dirty="0"/>
              <a:t>+</a:t>
            </a:r>
          </a:p>
          <a:p>
            <a:pPr algn="ctr">
              <a:lnSpc>
                <a:spcPct val="100000"/>
              </a:lnSpc>
            </a:pPr>
            <a:r>
              <a:rPr lang="en-GB" b="1" dirty="0"/>
              <a:t>İYİ BİR HAZIRLIK SÜRECİ </a:t>
            </a:r>
          </a:p>
          <a:p>
            <a:pPr algn="ctr">
              <a:lnSpc>
                <a:spcPct val="100000"/>
              </a:lnSpc>
            </a:pPr>
            <a:r>
              <a:rPr lang="en-GB" b="1" dirty="0"/>
              <a:t>+</a:t>
            </a:r>
          </a:p>
          <a:p>
            <a:pPr algn="ctr">
              <a:lnSpc>
                <a:spcPct val="100000"/>
              </a:lnSpc>
            </a:pPr>
            <a:r>
              <a:rPr lang="en-GB" b="1" dirty="0"/>
              <a:t>İYİ BİR SINAV </a:t>
            </a:r>
            <a:r>
              <a:rPr lang="en-GB" b="1" dirty="0" smtClean="0"/>
              <a:t>SONUCU</a:t>
            </a:r>
          </a:p>
          <a:p>
            <a:pPr algn="ctr">
              <a:lnSpc>
                <a:spcPct val="100000"/>
              </a:lnSpc>
            </a:pPr>
            <a:r>
              <a:rPr lang="en-GB" b="1" dirty="0" smtClean="0"/>
              <a:t>(</a:t>
            </a:r>
            <a:r>
              <a:rPr lang="tr-TR" b="1" dirty="0" smtClean="0"/>
              <a:t>YKS</a:t>
            </a:r>
            <a:r>
              <a:rPr lang="en-GB" b="1" dirty="0" smtClean="0"/>
              <a:t> HAM PUAN )</a:t>
            </a:r>
            <a:r>
              <a:rPr lang="ar-SA" b="1" dirty="0" smtClean="0">
                <a:cs typeface="Arial" panose="020B0604020202020204" pitchFamily="34" charset="0"/>
              </a:rPr>
              <a:t>‏</a:t>
            </a:r>
            <a:endParaRPr lang="en-GB" b="1" dirty="0" smtClean="0"/>
          </a:p>
          <a:p>
            <a:pPr algn="ctr">
              <a:lnSpc>
                <a:spcPct val="100000"/>
              </a:lnSpc>
            </a:pPr>
            <a:endParaRPr lang="en-GB" b="1" dirty="0"/>
          </a:p>
          <a:p>
            <a:pPr algn="ctr">
              <a:lnSpc>
                <a:spcPct val="100000"/>
              </a:lnSpc>
            </a:pPr>
            <a:endParaRPr lang="en-GB" b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69"/>
          <a:stretch>
            <a:fillRect/>
          </a:stretch>
        </p:blipFill>
        <p:spPr bwMode="auto">
          <a:xfrm>
            <a:off x="6240463" y="981075"/>
            <a:ext cx="4248150" cy="3913188"/>
          </a:xfrm>
          <a:prstGeom prst="rect">
            <a:avLst/>
          </a:prstGeom>
          <a:noFill/>
          <a:ln w="19044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7869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9649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1550</Words>
  <Application>Microsoft Office PowerPoint</Application>
  <PresentationFormat>Özel</PresentationFormat>
  <Paragraphs>758</Paragraphs>
  <Slides>28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Office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ALAN SEÇERKEN</vt:lpstr>
      <vt:lpstr>UNUTMA</vt:lpstr>
      <vt:lpstr>Slayt 14</vt:lpstr>
      <vt:lpstr>Slayt 15</vt:lpstr>
      <vt:lpstr>SAYISAL BÖLÜMLER </vt:lpstr>
      <vt:lpstr>Slayt 17</vt:lpstr>
      <vt:lpstr>Slayt 18</vt:lpstr>
      <vt:lpstr>EŞİT AĞIRLIK BÖLÜMLERİ </vt:lpstr>
      <vt:lpstr>Slayt 20</vt:lpstr>
      <vt:lpstr>Slayt 21</vt:lpstr>
      <vt:lpstr>YABANCI DİL BÖLÜMLERİ </vt:lpstr>
      <vt:lpstr>Slayt 23</vt:lpstr>
      <vt:lpstr>Slayt 24</vt:lpstr>
      <vt:lpstr>SÖZEL BÖLÜMLER </vt:lpstr>
      <vt:lpstr>Slayt 26</vt:lpstr>
      <vt:lpstr>Slayt 27</vt:lpstr>
      <vt:lpstr>Eyüp ÖZOĞLU Rehber Öğretmen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EYÜP</dc:creator>
  <cp:lastModifiedBy>yenge</cp:lastModifiedBy>
  <cp:revision>45</cp:revision>
  <dcterms:created xsi:type="dcterms:W3CDTF">2018-12-25T09:17:37Z</dcterms:created>
  <dcterms:modified xsi:type="dcterms:W3CDTF">2018-12-27T11:40:57Z</dcterms:modified>
</cp:coreProperties>
</file>